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2" r:id="rId16"/>
    <p:sldId id="274" r:id="rId17"/>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Canva Sans" panose="020B0503030501040103" pitchFamily="34" charset="0"/>
      <p:regular r:id="rId22"/>
    </p:embeddedFont>
    <p:embeddedFont>
      <p:font typeface="Canva Sans Bold" panose="020B0803030501040103" pitchFamily="34" charset="0"/>
      <p:regular r:id="rId23"/>
    </p:embeddedFont>
    <p:embeddedFont>
      <p:font typeface="DM Sans" pitchFamily="2" charset="0"/>
      <p:regular r:id="rId24"/>
      <p:bold r:id="rId25"/>
      <p:italic r:id="rId26"/>
      <p:boldItalic r:id="rId27"/>
    </p:embeddedFont>
    <p:embeddedFont>
      <p:font typeface="DM Sans Italics" pitchFamily="2" charset="0"/>
      <p:regular r:id="rId28"/>
    </p:embeddedFont>
    <p:embeddedFont>
      <p:font typeface="Oswald Bold" pitchFamily="2"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1.fntdata" /><Relationship Id="rId26" Type="http://schemas.openxmlformats.org/officeDocument/2006/relationships/font" Target="fonts/font9.fntdata" /><Relationship Id="rId3" Type="http://schemas.openxmlformats.org/officeDocument/2006/relationships/slide" Target="slides/slide2.xml" /><Relationship Id="rId21" Type="http://schemas.openxmlformats.org/officeDocument/2006/relationships/font" Target="fonts/font4.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8.fntdata"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font" Target="fonts/font3.fntdata" /><Relationship Id="rId29" Type="http://schemas.openxmlformats.org/officeDocument/2006/relationships/font" Target="fonts/font12.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7.fntdata"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6.fntdata" /><Relationship Id="rId28" Type="http://schemas.openxmlformats.org/officeDocument/2006/relationships/font" Target="fonts/font11.fntdata" /><Relationship Id="rId10" Type="http://schemas.openxmlformats.org/officeDocument/2006/relationships/slide" Target="slides/slide9.xml" /><Relationship Id="rId19" Type="http://schemas.openxmlformats.org/officeDocument/2006/relationships/font" Target="fonts/font2.fntdata"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5.fntdata" /><Relationship Id="rId27" Type="http://schemas.openxmlformats.org/officeDocument/2006/relationships/font" Target="fonts/font10.fntdata" /><Relationship Id="rId30"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4.pn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7.jpeg" /><Relationship Id="rId5" Type="http://schemas.openxmlformats.org/officeDocument/2006/relationships/image" Target="../media/image6.svg"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4.xml.rels><?xml version="1.0" encoding="UTF-8" standalone="yes"?>
<Relationships xmlns="http://schemas.openxmlformats.org/package/2006/relationships"><Relationship Id="rId8" Type="http://schemas.openxmlformats.org/officeDocument/2006/relationships/image" Target="../media/image10.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5.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6.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7.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8.xml.rels><?xml version="1.0" encoding="UTF-8" standalone="yes"?>
<Relationships xmlns="http://schemas.openxmlformats.org/package/2006/relationships"><Relationship Id="rId8" Type="http://schemas.openxmlformats.org/officeDocument/2006/relationships/hyperlink" Target="https://unifiedportal-mem.epfindia.gov.in/memberinterface/" TargetMode="External"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9.xml.rels><?xml version="1.0" encoding="UTF-8" standalone="yes"?>
<Relationships xmlns="http://schemas.openxmlformats.org/package/2006/relationships"><Relationship Id="rId8" Type="http://schemas.openxmlformats.org/officeDocument/2006/relationships/image" Target="../media/image11.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 Id="rId9" Type="http://schemas.openxmlformats.org/officeDocument/2006/relationships/hyperlink" Target="https://unifiedportal-mem.epfindia.gov.in/memberinterface/" TargetMode="External" /></Relationships>
</file>

<file path=ppt/slides/_rels/slide10.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11.xml.rels><?xml version="1.0" encoding="UTF-8" standalone="yes"?>
<Relationships xmlns="http://schemas.openxmlformats.org/package/2006/relationships"><Relationship Id="rId8" Type="http://schemas.openxmlformats.org/officeDocument/2006/relationships/image" Target="../media/image13.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 Id="rId9" Type="http://schemas.openxmlformats.org/officeDocument/2006/relationships/hyperlink" Target="https://unifiedportal-mem.epfindia.gov.in/memberinterface/" TargetMode="External" /></Relationships>
</file>

<file path=ppt/slides/_rels/slide12.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13.xml.rels><?xml version="1.0" encoding="UTF-8" standalone="yes"?>
<Relationships xmlns="http://schemas.openxmlformats.org/package/2006/relationships"><Relationship Id="rId8" Type="http://schemas.openxmlformats.org/officeDocument/2006/relationships/hyperlink" Target="https://epfigms.gov.in/" TargetMode="External"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14.xml.rels><?xml version="1.0" encoding="UTF-8" standalone="yes"?>
<Relationships xmlns="http://schemas.openxmlformats.org/package/2006/relationships"><Relationship Id="rId8" Type="http://schemas.openxmlformats.org/officeDocument/2006/relationships/image" Target="../media/image14.png" /><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 Id="rId9" Type="http://schemas.openxmlformats.org/officeDocument/2006/relationships/image" Target="../media/image15.png" /></Relationships>
</file>

<file path=ppt/slides/_rels/slide15.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jpeg" /><Relationship Id="rId5" Type="http://schemas.openxmlformats.org/officeDocument/2006/relationships/image" Target="../media/image6.svg" /><Relationship Id="rId4" Type="http://schemas.openxmlformats.org/officeDocument/2006/relationships/image" Target="../media/image5.png" /></Relationships>
</file>

<file path=ppt/slides/_rels/slide16.xml.rels><?xml version="1.0" encoding="UTF-8" standalone="yes"?>
<Relationships xmlns="http://schemas.openxmlformats.org/package/2006/relationships"><Relationship Id="rId3" Type="http://schemas.openxmlformats.org/officeDocument/2006/relationships/image" Target="../media/image1.png" /><Relationship Id="rId7" Type="http://schemas.openxmlformats.org/officeDocument/2006/relationships/image" Target="../media/image19.jpeg" /><Relationship Id="rId2" Type="http://schemas.openxmlformats.org/officeDocument/2006/relationships/image" Target="../media/image16.png" /><Relationship Id="rId1" Type="http://schemas.openxmlformats.org/officeDocument/2006/relationships/slideLayout" Target="../slideLayouts/slideLayout7.xml" /><Relationship Id="rId6" Type="http://schemas.openxmlformats.org/officeDocument/2006/relationships/image" Target="../media/image18.svg" /><Relationship Id="rId5" Type="http://schemas.openxmlformats.org/officeDocument/2006/relationships/image" Target="../media/image17.png" /><Relationship Id="rId4" Type="http://schemas.openxmlformats.org/officeDocument/2006/relationships/image" Target="../media/image2.sv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14333209" y="5456723"/>
            <a:ext cx="7629294" cy="7828566"/>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482617" y="-4919380"/>
            <a:ext cx="9022634" cy="9258300"/>
          </a:xfrm>
          <a:prstGeom prst="rect">
            <a:avLst/>
          </a:prstGeom>
        </p:spPr>
      </p:pic>
      <p:grpSp>
        <p:nvGrpSpPr>
          <p:cNvPr id="4" name="Group 4"/>
          <p:cNvGrpSpPr/>
          <p:nvPr/>
        </p:nvGrpSpPr>
        <p:grpSpPr>
          <a:xfrm>
            <a:off x="3031328" y="4702449"/>
            <a:ext cx="11701800" cy="4504797"/>
            <a:chOff x="0" y="-57150"/>
            <a:chExt cx="2259808" cy="869950"/>
          </a:xfrm>
        </p:grpSpPr>
        <p:sp>
          <p:nvSpPr>
            <p:cNvPr id="5" name="Freeform 5"/>
            <p:cNvSpPr/>
            <p:nvPr/>
          </p:nvSpPr>
          <p:spPr>
            <a:xfrm>
              <a:off x="0" y="0"/>
              <a:ext cx="2259808" cy="775435"/>
            </a:xfrm>
            <a:custGeom>
              <a:avLst/>
              <a:gdLst/>
              <a:ahLst/>
              <a:cxnLst/>
              <a:rect l="l" t="t" r="r" b="b"/>
              <a:pathLst>
                <a:path w="2259808" h="775435">
                  <a:moveTo>
                    <a:pt x="0" y="0"/>
                  </a:moveTo>
                  <a:lnTo>
                    <a:pt x="2259808" y="0"/>
                  </a:lnTo>
                  <a:lnTo>
                    <a:pt x="2259808" y="775435"/>
                  </a:lnTo>
                  <a:lnTo>
                    <a:pt x="0" y="775435"/>
                  </a:lnTo>
                  <a:close/>
                </a:path>
              </a:pathLst>
            </a:custGeom>
            <a:solidFill>
              <a:srgbClr val="000000">
                <a:alpha val="0"/>
              </a:srgbClr>
            </a:solidFill>
            <a:ln w="38100">
              <a:solidFill>
                <a:srgbClr val="000000"/>
              </a:solidFill>
            </a:ln>
          </p:spPr>
        </p:sp>
        <p:sp>
          <p:nvSpPr>
            <p:cNvPr id="6" name="TextBox 6"/>
            <p:cNvSpPr txBox="1"/>
            <p:nvPr/>
          </p:nvSpPr>
          <p:spPr>
            <a:xfrm>
              <a:off x="0" y="-57150"/>
              <a:ext cx="2259808" cy="869950"/>
            </a:xfrm>
            <a:prstGeom prst="rect">
              <a:avLst/>
            </a:prstGeom>
          </p:spPr>
          <p:txBody>
            <a:bodyPr lIns="50800" tIns="50800" rIns="50800" bIns="50800" rtlCol="0" anchor="ctr"/>
            <a:lstStyle/>
            <a:p>
              <a:pPr algn="ctr">
                <a:lnSpc>
                  <a:spcPts val="7019"/>
                </a:lnSpc>
              </a:pPr>
              <a:r>
                <a:rPr lang="en-US" sz="5399" dirty="0">
                  <a:solidFill>
                    <a:srgbClr val="000000"/>
                  </a:solidFill>
                  <a:latin typeface="Open Sauce Bold"/>
                </a:rPr>
                <a:t>Presentation on Higher Pension</a:t>
              </a:r>
            </a:p>
          </p:txBody>
        </p:sp>
      </p:grpSp>
      <p:pic>
        <p:nvPicPr>
          <p:cNvPr id="7" name="Picture 7"/>
          <p:cNvPicPr>
            <a:picLocks noChangeAspect="1"/>
          </p:cNvPicPr>
          <p:nvPr/>
        </p:nvPicPr>
        <p:blipFill>
          <a:blip r:embed="rId4"/>
          <a:srcRect l="4868" t="19324" b="17537"/>
          <a:stretch>
            <a:fillRect/>
          </a:stretch>
        </p:blipFill>
        <p:spPr>
          <a:xfrm>
            <a:off x="3841794" y="1028700"/>
            <a:ext cx="10080868" cy="3496173"/>
          </a:xfrm>
          <a:prstGeom prst="rect">
            <a:avLst/>
          </a:prstGeom>
        </p:spPr>
      </p:pic>
      <p:pic>
        <p:nvPicPr>
          <p:cNvPr id="8" name="Picture 8"/>
          <p:cNvPicPr>
            <a:picLocks noChangeAspect="1"/>
          </p:cNvPicPr>
          <p:nvPr/>
        </p:nvPicPr>
        <p:blipFill>
          <a:blip r:embed="rId5"/>
          <a:srcRect/>
          <a:stretch>
            <a:fillRect/>
          </a:stretch>
        </p:blipFill>
        <p:spPr>
          <a:xfrm>
            <a:off x="15025344" y="1584752"/>
            <a:ext cx="1577874" cy="2384069"/>
          </a:xfrm>
          <a:prstGeom prst="rect">
            <a:avLst/>
          </a:prstGeom>
        </p:spPr>
      </p:pic>
      <p:sp>
        <p:nvSpPr>
          <p:cNvPr id="9" name="TextBox 9"/>
          <p:cNvSpPr txBox="1"/>
          <p:nvPr/>
        </p:nvSpPr>
        <p:spPr>
          <a:xfrm>
            <a:off x="5111308" y="3605824"/>
            <a:ext cx="10080868" cy="459740"/>
          </a:xfrm>
          <a:prstGeom prst="rect">
            <a:avLst/>
          </a:prstGeom>
        </p:spPr>
        <p:txBody>
          <a:bodyPr lIns="0" tIns="0" rIns="0" bIns="0" rtlCol="0" anchor="t">
            <a:spAutoFit/>
          </a:bodyPr>
          <a:lstStyle/>
          <a:p>
            <a:pPr algn="ctr">
              <a:lnSpc>
                <a:spcPts val="3639"/>
              </a:lnSpc>
              <a:spcBef>
                <a:spcPct val="0"/>
              </a:spcBef>
            </a:pPr>
            <a:r>
              <a:rPr lang="en-US" sz="2799" dirty="0">
                <a:solidFill>
                  <a:srgbClr val="004AAD"/>
                </a:solidFill>
                <a:latin typeface="Open Sauce"/>
              </a:rPr>
              <a:t>Regional Office RR Nagar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4012602" y="5585714"/>
            <a:ext cx="7629294" cy="7828566"/>
          </a:xfrm>
          <a:prstGeom prst="rect">
            <a:avLst/>
          </a:prstGeom>
        </p:spPr>
      </p:pic>
      <p:grpSp>
        <p:nvGrpSpPr>
          <p:cNvPr id="3" name="Group 3"/>
          <p:cNvGrpSpPr/>
          <p:nvPr/>
        </p:nvGrpSpPr>
        <p:grpSpPr>
          <a:xfrm>
            <a:off x="4451808" y="1614633"/>
            <a:ext cx="1119163" cy="6788242"/>
            <a:chOff x="0" y="0"/>
            <a:chExt cx="294759" cy="2050095"/>
          </a:xfrm>
        </p:grpSpPr>
        <p:sp>
          <p:nvSpPr>
            <p:cNvPr id="4" name="Freeform 4"/>
            <p:cNvSpPr/>
            <p:nvPr/>
          </p:nvSpPr>
          <p:spPr>
            <a:xfrm>
              <a:off x="0" y="0"/>
              <a:ext cx="294759" cy="2050095"/>
            </a:xfrm>
            <a:custGeom>
              <a:avLst/>
              <a:gdLst/>
              <a:ahLst/>
              <a:cxnLst/>
              <a:rect l="l" t="t" r="r" b="b"/>
              <a:pathLst>
                <a:path w="294759" h="2050095">
                  <a:moveTo>
                    <a:pt x="0" y="0"/>
                  </a:moveTo>
                  <a:lnTo>
                    <a:pt x="294759" y="0"/>
                  </a:lnTo>
                  <a:lnTo>
                    <a:pt x="294759" y="2050095"/>
                  </a:lnTo>
                  <a:lnTo>
                    <a:pt x="0" y="2050095"/>
                  </a:lnTo>
                  <a:close/>
                </a:path>
              </a:pathLst>
            </a:custGeom>
            <a:solidFill>
              <a:srgbClr val="CCCCCC"/>
            </a:solidFill>
          </p:spPr>
        </p:sp>
        <p:sp>
          <p:nvSpPr>
            <p:cNvPr id="5" name="TextBox 5"/>
            <p:cNvSpPr txBox="1"/>
            <p:nvPr/>
          </p:nvSpPr>
          <p:spPr>
            <a:xfrm>
              <a:off x="0" y="-19050"/>
              <a:ext cx="812800" cy="831850"/>
            </a:xfrm>
            <a:prstGeom prst="rect">
              <a:avLst/>
            </a:prstGeom>
          </p:spPr>
          <p:txBody>
            <a:bodyPr lIns="50800" tIns="50800" rIns="50800" bIns="50800" rtlCol="0" anchor="ctr"/>
            <a:lstStyle/>
            <a:p>
              <a:pPr algn="ctr">
                <a:lnSpc>
                  <a:spcPts val="2859"/>
                </a:lnSpc>
              </a:pPr>
              <a:endParaRPr/>
            </a:p>
          </p:txBody>
        </p:sp>
      </p:gr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243487" y="-1005305"/>
            <a:ext cx="10749463" cy="2687366"/>
          </a:xfrm>
          <a:prstGeom prst="rect">
            <a:avLst/>
          </a:prstGeom>
        </p:spPr>
      </p:pic>
      <p:pic>
        <p:nvPicPr>
          <p:cNvPr id="7" name="Picture 7"/>
          <p:cNvPicPr>
            <a:picLocks noChangeAspect="1"/>
          </p:cNvPicPr>
          <p:nvPr/>
        </p:nvPicPr>
        <p:blipFill>
          <a:blip r:embed="rId6"/>
          <a:srcRect/>
          <a:stretch>
            <a:fillRect/>
          </a:stretch>
        </p:blipFill>
        <p:spPr>
          <a:xfrm>
            <a:off x="2157371" y="148638"/>
            <a:ext cx="1551356" cy="1551356"/>
          </a:xfrm>
          <a:prstGeom prst="rect">
            <a:avLst/>
          </a:prstGeom>
        </p:spPr>
      </p:pic>
      <p:pic>
        <p:nvPicPr>
          <p:cNvPr id="8" name="Picture 8"/>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9" name="TextBox 9"/>
          <p:cNvSpPr txBox="1"/>
          <p:nvPr/>
        </p:nvSpPr>
        <p:spPr>
          <a:xfrm>
            <a:off x="5570971" y="104265"/>
            <a:ext cx="6299271" cy="1679947"/>
          </a:xfrm>
          <a:prstGeom prst="rect">
            <a:avLst/>
          </a:prstGeom>
        </p:spPr>
        <p:txBody>
          <a:bodyPr wrap="square" lIns="0" tIns="0" rIns="0" bIns="0" rtlCol="0" anchor="t">
            <a:spAutoFit/>
          </a:bodyPr>
          <a:lstStyle/>
          <a:p>
            <a:pPr algn="ctr">
              <a:lnSpc>
                <a:spcPts val="13124"/>
              </a:lnSpc>
            </a:pPr>
            <a:r>
              <a:rPr lang="en-US" sz="9510" spc="932" dirty="0">
                <a:solidFill>
                  <a:srgbClr val="231F20"/>
                </a:solidFill>
                <a:latin typeface="Oswald Bold"/>
              </a:rPr>
              <a:t>CONTENT</a:t>
            </a:r>
          </a:p>
        </p:txBody>
      </p:sp>
      <p:sp>
        <p:nvSpPr>
          <p:cNvPr id="10" name="TextBox 10"/>
          <p:cNvSpPr txBox="1"/>
          <p:nvPr/>
        </p:nvSpPr>
        <p:spPr>
          <a:xfrm>
            <a:off x="4498311" y="1784212"/>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01</a:t>
            </a:r>
          </a:p>
        </p:txBody>
      </p:sp>
      <p:sp>
        <p:nvSpPr>
          <p:cNvPr id="11" name="TextBox 11"/>
          <p:cNvSpPr txBox="1"/>
          <p:nvPr/>
        </p:nvSpPr>
        <p:spPr>
          <a:xfrm>
            <a:off x="4498311" y="2431912"/>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02</a:t>
            </a:r>
          </a:p>
        </p:txBody>
      </p:sp>
      <p:sp>
        <p:nvSpPr>
          <p:cNvPr id="12" name="TextBox 12"/>
          <p:cNvSpPr txBox="1"/>
          <p:nvPr/>
        </p:nvSpPr>
        <p:spPr>
          <a:xfrm>
            <a:off x="4498311" y="3079612"/>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03</a:t>
            </a:r>
          </a:p>
        </p:txBody>
      </p:sp>
      <p:sp>
        <p:nvSpPr>
          <p:cNvPr id="13" name="TextBox 13"/>
          <p:cNvSpPr txBox="1"/>
          <p:nvPr/>
        </p:nvSpPr>
        <p:spPr>
          <a:xfrm>
            <a:off x="4498311" y="3727312"/>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04</a:t>
            </a:r>
          </a:p>
        </p:txBody>
      </p:sp>
      <p:sp>
        <p:nvSpPr>
          <p:cNvPr id="14" name="TextBox 14"/>
          <p:cNvSpPr txBox="1"/>
          <p:nvPr/>
        </p:nvSpPr>
        <p:spPr>
          <a:xfrm>
            <a:off x="4498311" y="4422418"/>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05</a:t>
            </a:r>
          </a:p>
        </p:txBody>
      </p:sp>
      <p:sp>
        <p:nvSpPr>
          <p:cNvPr id="15" name="TextBox 15"/>
          <p:cNvSpPr txBox="1"/>
          <p:nvPr/>
        </p:nvSpPr>
        <p:spPr>
          <a:xfrm>
            <a:off x="4498311" y="5094040"/>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06</a:t>
            </a:r>
          </a:p>
        </p:txBody>
      </p:sp>
      <p:sp>
        <p:nvSpPr>
          <p:cNvPr id="16" name="TextBox 16"/>
          <p:cNvSpPr txBox="1"/>
          <p:nvPr/>
        </p:nvSpPr>
        <p:spPr>
          <a:xfrm>
            <a:off x="4498311" y="5736978"/>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07</a:t>
            </a:r>
          </a:p>
        </p:txBody>
      </p:sp>
      <p:sp>
        <p:nvSpPr>
          <p:cNvPr id="17" name="TextBox 17"/>
          <p:cNvSpPr txBox="1"/>
          <p:nvPr/>
        </p:nvSpPr>
        <p:spPr>
          <a:xfrm>
            <a:off x="5942971" y="1927639"/>
            <a:ext cx="10869524" cy="856698"/>
          </a:xfrm>
          <a:prstGeom prst="rect">
            <a:avLst/>
          </a:prstGeom>
        </p:spPr>
        <p:txBody>
          <a:bodyPr lIns="0" tIns="0" rIns="0" bIns="0" rtlCol="0" anchor="t">
            <a:spAutoFit/>
          </a:bodyPr>
          <a:lstStyle/>
          <a:p>
            <a:pPr>
              <a:lnSpc>
                <a:spcPts val="3483"/>
              </a:lnSpc>
            </a:pPr>
            <a:r>
              <a:rPr lang="en-US" sz="2524" spc="247" dirty="0">
                <a:solidFill>
                  <a:srgbClr val="231F20"/>
                </a:solidFill>
                <a:latin typeface="DM Sans"/>
              </a:rPr>
              <a:t>WHAT IS THE EPF HIGHER PENSION SCHEME?</a:t>
            </a:r>
          </a:p>
          <a:p>
            <a:pPr>
              <a:lnSpc>
                <a:spcPts val="3483"/>
              </a:lnSpc>
            </a:pPr>
            <a:endParaRPr lang="en-US" sz="2524" spc="247" dirty="0">
              <a:solidFill>
                <a:srgbClr val="231F20"/>
              </a:solidFill>
              <a:latin typeface="DM Sans"/>
            </a:endParaRPr>
          </a:p>
        </p:txBody>
      </p:sp>
      <p:sp>
        <p:nvSpPr>
          <p:cNvPr id="18" name="TextBox 18"/>
          <p:cNvSpPr txBox="1"/>
          <p:nvPr/>
        </p:nvSpPr>
        <p:spPr>
          <a:xfrm>
            <a:off x="5942971" y="2613714"/>
            <a:ext cx="11139525"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HIGHER PENSION CONTRIBUTION UNDER EPS</a:t>
            </a:r>
          </a:p>
          <a:p>
            <a:pPr>
              <a:lnSpc>
                <a:spcPts val="3483"/>
              </a:lnSpc>
            </a:pPr>
            <a:endParaRPr lang="en-US" sz="2524" spc="247">
              <a:solidFill>
                <a:srgbClr val="231F20"/>
              </a:solidFill>
              <a:latin typeface="DM Sans"/>
            </a:endParaRPr>
          </a:p>
        </p:txBody>
      </p:sp>
      <p:sp>
        <p:nvSpPr>
          <p:cNvPr id="19" name="TextBox 19"/>
          <p:cNvSpPr txBox="1"/>
          <p:nvPr/>
        </p:nvSpPr>
        <p:spPr>
          <a:xfrm>
            <a:off x="5942971" y="3260587"/>
            <a:ext cx="11010788"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HIGHER PENSION SCHEME APPLICATION LAST DATE</a:t>
            </a:r>
          </a:p>
          <a:p>
            <a:pPr marL="0" lvl="0" indent="0" algn="l">
              <a:lnSpc>
                <a:spcPts val="3483"/>
              </a:lnSpc>
              <a:spcBef>
                <a:spcPct val="0"/>
              </a:spcBef>
            </a:pPr>
            <a:endParaRPr lang="en-US" sz="2524" spc="247">
              <a:solidFill>
                <a:srgbClr val="231F20"/>
              </a:solidFill>
              <a:latin typeface="DM Sans"/>
            </a:endParaRPr>
          </a:p>
        </p:txBody>
      </p:sp>
      <p:sp>
        <p:nvSpPr>
          <p:cNvPr id="20" name="TextBox 20"/>
          <p:cNvSpPr txBox="1"/>
          <p:nvPr/>
        </p:nvSpPr>
        <p:spPr>
          <a:xfrm>
            <a:off x="5942971" y="3937138"/>
            <a:ext cx="8108237"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EPF HIGHER PENSION ELIGIBILITY</a:t>
            </a:r>
          </a:p>
          <a:p>
            <a:pPr marL="0" lvl="0" indent="0" algn="l">
              <a:lnSpc>
                <a:spcPts val="3483"/>
              </a:lnSpc>
              <a:spcBef>
                <a:spcPct val="0"/>
              </a:spcBef>
            </a:pPr>
            <a:endParaRPr lang="en-US" sz="2524" spc="247">
              <a:solidFill>
                <a:srgbClr val="231F20"/>
              </a:solidFill>
              <a:latin typeface="DM Sans"/>
            </a:endParaRPr>
          </a:p>
        </p:txBody>
      </p:sp>
      <p:sp>
        <p:nvSpPr>
          <p:cNvPr id="21" name="TextBox 21"/>
          <p:cNvSpPr txBox="1"/>
          <p:nvPr/>
        </p:nvSpPr>
        <p:spPr>
          <a:xfrm>
            <a:off x="5942971" y="4589324"/>
            <a:ext cx="8914431"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EPF HIGHER PENSION OPTION FORM</a:t>
            </a:r>
          </a:p>
          <a:p>
            <a:pPr marL="0" lvl="0" indent="0" algn="l">
              <a:lnSpc>
                <a:spcPts val="3483"/>
              </a:lnSpc>
              <a:spcBef>
                <a:spcPct val="0"/>
              </a:spcBef>
            </a:pPr>
            <a:endParaRPr lang="en-US" sz="2524" spc="247">
              <a:solidFill>
                <a:srgbClr val="231F20"/>
              </a:solidFill>
              <a:latin typeface="DM Sans"/>
            </a:endParaRPr>
          </a:p>
        </p:txBody>
      </p:sp>
      <p:sp>
        <p:nvSpPr>
          <p:cNvPr id="22" name="TextBox 22"/>
          <p:cNvSpPr txBox="1"/>
          <p:nvPr/>
        </p:nvSpPr>
        <p:spPr>
          <a:xfrm>
            <a:off x="5942971" y="5299103"/>
            <a:ext cx="9450623"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HOW TO APPLY FOR A HIGHER PENSION IN EPF?</a:t>
            </a:r>
          </a:p>
          <a:p>
            <a:pPr marL="0" lvl="0" indent="0" algn="l">
              <a:lnSpc>
                <a:spcPts val="3483"/>
              </a:lnSpc>
              <a:spcBef>
                <a:spcPct val="0"/>
              </a:spcBef>
            </a:pPr>
            <a:endParaRPr lang="en-US" sz="2524" spc="247">
              <a:solidFill>
                <a:srgbClr val="231F20"/>
              </a:solidFill>
              <a:latin typeface="DM Sans"/>
            </a:endParaRPr>
          </a:p>
        </p:txBody>
      </p:sp>
      <p:sp>
        <p:nvSpPr>
          <p:cNvPr id="23" name="TextBox 23"/>
          <p:cNvSpPr txBox="1"/>
          <p:nvPr/>
        </p:nvSpPr>
        <p:spPr>
          <a:xfrm>
            <a:off x="5942971" y="5918338"/>
            <a:ext cx="12229191"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HOW TO APPLY FOR A JOINT OPTION ONLINE PENSION FORM IN EPF?</a:t>
            </a:r>
          </a:p>
          <a:p>
            <a:pPr marL="0" lvl="0" indent="0" algn="l">
              <a:lnSpc>
                <a:spcPts val="3483"/>
              </a:lnSpc>
              <a:spcBef>
                <a:spcPct val="0"/>
              </a:spcBef>
            </a:pPr>
            <a:endParaRPr lang="en-US" sz="2524" spc="247">
              <a:solidFill>
                <a:srgbClr val="231F20"/>
              </a:solidFill>
              <a:latin typeface="DM Sans"/>
            </a:endParaRPr>
          </a:p>
        </p:txBody>
      </p:sp>
      <p:sp>
        <p:nvSpPr>
          <p:cNvPr id="24" name="TextBox 24"/>
          <p:cNvSpPr txBox="1"/>
          <p:nvPr/>
        </p:nvSpPr>
        <p:spPr>
          <a:xfrm>
            <a:off x="4498311" y="6403837"/>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08</a:t>
            </a:r>
          </a:p>
        </p:txBody>
      </p:sp>
      <p:sp>
        <p:nvSpPr>
          <p:cNvPr id="25" name="TextBox 25"/>
          <p:cNvSpPr txBox="1"/>
          <p:nvPr/>
        </p:nvSpPr>
        <p:spPr>
          <a:xfrm>
            <a:off x="4498311" y="7051537"/>
            <a:ext cx="937219" cy="657225"/>
          </a:xfrm>
          <a:prstGeom prst="rect">
            <a:avLst/>
          </a:prstGeom>
        </p:spPr>
        <p:txBody>
          <a:bodyPr lIns="0" tIns="0" rIns="0" bIns="0" rtlCol="0" anchor="t">
            <a:spAutoFit/>
          </a:bodyPr>
          <a:lstStyle/>
          <a:p>
            <a:pPr algn="ctr">
              <a:lnSpc>
                <a:spcPts val="5126"/>
              </a:lnSpc>
            </a:pPr>
            <a:r>
              <a:rPr lang="en-US" sz="4271" dirty="0">
                <a:solidFill>
                  <a:srgbClr val="363636"/>
                </a:solidFill>
                <a:latin typeface="Oswald Bold Italics"/>
              </a:rPr>
              <a:t>09</a:t>
            </a:r>
          </a:p>
        </p:txBody>
      </p:sp>
      <p:sp>
        <p:nvSpPr>
          <p:cNvPr id="26" name="TextBox 26"/>
          <p:cNvSpPr txBox="1"/>
          <p:nvPr/>
        </p:nvSpPr>
        <p:spPr>
          <a:xfrm>
            <a:off x="4473964" y="7699237"/>
            <a:ext cx="1018160" cy="703637"/>
          </a:xfrm>
          <a:prstGeom prst="rect">
            <a:avLst/>
          </a:prstGeom>
        </p:spPr>
        <p:txBody>
          <a:bodyPr lIns="0" tIns="0" rIns="0" bIns="0" rtlCol="0" anchor="t">
            <a:spAutoFit/>
          </a:bodyPr>
          <a:lstStyle/>
          <a:p>
            <a:pPr algn="ctr">
              <a:lnSpc>
                <a:spcPts val="5568"/>
              </a:lnSpc>
            </a:pPr>
            <a:r>
              <a:rPr lang="en-US" sz="4640">
                <a:solidFill>
                  <a:srgbClr val="363636"/>
                </a:solidFill>
                <a:latin typeface="Oswald Bold Italics"/>
              </a:rPr>
              <a:t>10</a:t>
            </a:r>
          </a:p>
        </p:txBody>
      </p:sp>
      <p:sp>
        <p:nvSpPr>
          <p:cNvPr id="28" name="TextBox 28"/>
          <p:cNvSpPr txBox="1"/>
          <p:nvPr/>
        </p:nvSpPr>
        <p:spPr>
          <a:xfrm>
            <a:off x="5942971" y="6632052"/>
            <a:ext cx="9450623" cy="85669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EPFO GUIDELINES FOR HIGHER PENSION</a:t>
            </a:r>
          </a:p>
          <a:p>
            <a:pPr marL="0" lvl="0" indent="0" algn="l">
              <a:lnSpc>
                <a:spcPts val="3483"/>
              </a:lnSpc>
              <a:spcBef>
                <a:spcPct val="0"/>
              </a:spcBef>
            </a:pPr>
            <a:endParaRPr lang="en-US" sz="2524" spc="247">
              <a:solidFill>
                <a:srgbClr val="231F20"/>
              </a:solidFill>
              <a:latin typeface="DM Sans"/>
            </a:endParaRPr>
          </a:p>
        </p:txBody>
      </p:sp>
      <p:sp>
        <p:nvSpPr>
          <p:cNvPr id="30" name="TextBox 30"/>
          <p:cNvSpPr txBox="1"/>
          <p:nvPr/>
        </p:nvSpPr>
        <p:spPr>
          <a:xfrm>
            <a:off x="5942970" y="7178601"/>
            <a:ext cx="9450623" cy="856698"/>
          </a:xfrm>
          <a:prstGeom prst="rect">
            <a:avLst/>
          </a:prstGeom>
        </p:spPr>
        <p:txBody>
          <a:bodyPr lIns="0" tIns="0" rIns="0" bIns="0" rtlCol="0" anchor="t">
            <a:spAutoFit/>
          </a:bodyPr>
          <a:lstStyle/>
          <a:p>
            <a:pPr>
              <a:lnSpc>
                <a:spcPts val="3483"/>
              </a:lnSpc>
            </a:pPr>
            <a:r>
              <a:rPr lang="en-US" sz="2524" spc="247" dirty="0">
                <a:solidFill>
                  <a:srgbClr val="231F20"/>
                </a:solidFill>
                <a:latin typeface="DM Sans"/>
              </a:rPr>
              <a:t>EPF HIGHER PENSION CALCULATION </a:t>
            </a:r>
          </a:p>
          <a:p>
            <a:pPr marL="0" lvl="0" indent="0" algn="l">
              <a:lnSpc>
                <a:spcPts val="3483"/>
              </a:lnSpc>
              <a:spcBef>
                <a:spcPct val="0"/>
              </a:spcBef>
            </a:pPr>
            <a:endParaRPr lang="en-US" sz="2524" spc="247" dirty="0">
              <a:solidFill>
                <a:srgbClr val="231F20"/>
              </a:solidFill>
              <a:latin typeface="DM Sans"/>
            </a:endParaRPr>
          </a:p>
        </p:txBody>
      </p:sp>
      <p:sp>
        <p:nvSpPr>
          <p:cNvPr id="31" name="TextBox 31"/>
          <p:cNvSpPr txBox="1"/>
          <p:nvPr/>
        </p:nvSpPr>
        <p:spPr>
          <a:xfrm>
            <a:off x="5961734" y="7781784"/>
            <a:ext cx="9450623" cy="856698"/>
          </a:xfrm>
          <a:prstGeom prst="rect">
            <a:avLst/>
          </a:prstGeom>
        </p:spPr>
        <p:txBody>
          <a:bodyPr lIns="0" tIns="0" rIns="0" bIns="0" rtlCol="0" anchor="t">
            <a:spAutoFit/>
          </a:bodyPr>
          <a:lstStyle/>
          <a:p>
            <a:pPr>
              <a:lnSpc>
                <a:spcPts val="3483"/>
              </a:lnSpc>
            </a:pPr>
            <a:r>
              <a:rPr lang="en-US" sz="2524" spc="247" dirty="0">
                <a:solidFill>
                  <a:srgbClr val="231F20"/>
                </a:solidFill>
                <a:latin typeface="DM Sans"/>
              </a:rPr>
              <a:t>FREQUENTLY ASKED QUESTIONS</a:t>
            </a:r>
          </a:p>
          <a:p>
            <a:pPr marL="0" lvl="0" indent="0" algn="l">
              <a:lnSpc>
                <a:spcPts val="3483"/>
              </a:lnSpc>
              <a:spcBef>
                <a:spcPct val="0"/>
              </a:spcBef>
            </a:pPr>
            <a:endParaRPr lang="en-US" sz="2524" spc="247" dirty="0">
              <a:solidFill>
                <a:srgbClr val="231F20"/>
              </a:solidFill>
              <a:latin typeface="DM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What is the EPF higher pension scheme?</a:t>
            </a:r>
          </a:p>
        </p:txBody>
      </p:sp>
      <p:sp>
        <p:nvSpPr>
          <p:cNvPr id="7" name="TextBox 7"/>
          <p:cNvSpPr txBox="1"/>
          <p:nvPr/>
        </p:nvSpPr>
        <p:spPr>
          <a:xfrm>
            <a:off x="2157371" y="2308860"/>
            <a:ext cx="14598861" cy="5640705"/>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In 1995, the Government introduced a pension scheme under Section 6A of the EPF Act. The Employees Pension Scheme, 1995 (EPS-95) provided that the employer’s contribution of 8.33% should be towards the pension scheme. The EPS-95 capped the maximum monthly pension at Rs.5,000 or Rs.6,000. Thus, employers had to contribute 8.33% of Rs.5,000, which was later raised to Rs.6,500, towards the pension scheme.</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a:rPr>
              <a:t>In March 1996, a provision was added to para 11(3) of the EPS-95, giving the employer and employee an option to contribute 8.33% of actual salary (above the cap of Rs.5,000 or Rs.6,500) to the EPS.</a:t>
            </a:r>
            <a:r>
              <a:rPr lang="en-US" sz="1800">
                <a:solidFill>
                  <a:srgbClr val="000000"/>
                </a:solidFill>
                <a:latin typeface="Canva Sans Medium"/>
              </a:rPr>
              <a:t> Such a higher salary would be considered a pensionable salary. However, the EPFO gave six months for the employees to file a joint option form for higher pension contributions to the EPS.</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a:rPr>
              <a:t>The government amended the EPS-95 scheme effective from 01/09/2014. It increased the maximum pensionable salary to Rs.15,000.</a:t>
            </a:r>
            <a:r>
              <a:rPr lang="en-US" sz="1800">
                <a:solidFill>
                  <a:srgbClr val="000000"/>
                </a:solidFill>
                <a:latin typeface="Canva Sans Medium"/>
              </a:rPr>
              <a:t> It also omitted the provision to para 11(3), i.e. exercise of the option by the employer and employee to contribute EPS on a higher salary amount.</a:t>
            </a:r>
          </a:p>
          <a:p>
            <a:pPr algn="just">
              <a:lnSpc>
                <a:spcPts val="2520"/>
              </a:lnSpc>
            </a:pPr>
            <a:r>
              <a:rPr lang="en-US" sz="1800">
                <a:solidFill>
                  <a:srgbClr val="000000"/>
                </a:solidFill>
                <a:latin typeface="Canva Sans"/>
              </a:rPr>
              <a:t>Thus, employers would make an EPS contribution of 8.33% on a maximum of Rs.15,000 for the employees joining the EPF scheme after 01/09/2014, even when they draw a higher salary.</a:t>
            </a:r>
          </a:p>
          <a:p>
            <a:pPr algn="just">
              <a:lnSpc>
                <a:spcPts val="2520"/>
              </a:lnSpc>
            </a:pPr>
            <a:endParaRPr lang="en-US" sz="1800">
              <a:solidFill>
                <a:srgbClr val="000000"/>
              </a:solidFill>
              <a:latin typeface="Canva Sans"/>
            </a:endParaRPr>
          </a:p>
          <a:p>
            <a:pPr algn="just">
              <a:lnSpc>
                <a:spcPts val="2520"/>
              </a:lnSpc>
            </a:pPr>
            <a:r>
              <a:rPr lang="en-US" sz="1800">
                <a:solidFill>
                  <a:srgbClr val="000000"/>
                </a:solidFill>
                <a:latin typeface="Canva Sans"/>
              </a:rPr>
              <a:t>However, the employees who were part of EPS-95 or joined before 01/09/2014 could contribute 8.33% to EPS on the actual salary as against the cap of Rs.15,000 if they filed a new joint option with the EPFO</a:t>
            </a:r>
            <a:r>
              <a:rPr lang="en-US" sz="1800">
                <a:solidFill>
                  <a:srgbClr val="000000"/>
                </a:solidFill>
                <a:latin typeface="Canva Sans Medium"/>
              </a:rPr>
              <a:t> </a:t>
            </a:r>
            <a:r>
              <a:rPr lang="en-US" sz="1800">
                <a:solidFill>
                  <a:srgbClr val="000000"/>
                </a:solidFill>
                <a:latin typeface="Canva Sans"/>
              </a:rPr>
              <a:t>within six months, i.e. 28/02/2015.</a:t>
            </a:r>
          </a:p>
          <a:p>
            <a:pPr>
              <a:lnSpc>
                <a:spcPts val="2520"/>
              </a:lnSpc>
            </a:pPr>
            <a:endParaRPr lang="en-US" sz="1800">
              <a:solidFill>
                <a:srgbClr val="000000"/>
              </a:solidFill>
              <a:latin typeface="Canva Sans"/>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4130988" y="6983403"/>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a:stretch>
            <a:fillRect/>
          </a:stretch>
        </p:blipFill>
        <p:spPr>
          <a:xfrm>
            <a:off x="3036159" y="4464953"/>
            <a:ext cx="13156864" cy="4622064"/>
          </a:xfrm>
          <a:prstGeom prst="rect">
            <a:avLst/>
          </a:prstGeom>
        </p:spPr>
      </p:pic>
      <p:sp>
        <p:nvSpPr>
          <p:cNvPr id="7" name="TextBox 7"/>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Higher pension contribution under EPS</a:t>
            </a:r>
          </a:p>
        </p:txBody>
      </p:sp>
      <p:sp>
        <p:nvSpPr>
          <p:cNvPr id="8" name="TextBox 8"/>
          <p:cNvSpPr txBox="1"/>
          <p:nvPr/>
        </p:nvSpPr>
        <p:spPr>
          <a:xfrm>
            <a:off x="2315160" y="2133233"/>
            <a:ext cx="14598861" cy="3126105"/>
          </a:xfrm>
          <a:prstGeom prst="rect">
            <a:avLst/>
          </a:prstGeom>
        </p:spPr>
        <p:txBody>
          <a:bodyPr lIns="0" tIns="0" rIns="0" bIns="0" rtlCol="0" anchor="t">
            <a:spAutoFit/>
          </a:bodyPr>
          <a:lstStyle/>
          <a:p>
            <a:pPr>
              <a:lnSpc>
                <a:spcPts val="2520"/>
              </a:lnSpc>
            </a:pPr>
            <a:r>
              <a:rPr lang="en-US" sz="1800">
                <a:solidFill>
                  <a:srgbClr val="000000"/>
                </a:solidFill>
                <a:latin typeface="Canva Sans Medium"/>
              </a:rPr>
              <a:t>There were issues after the 2014 amendment regarding pension contributions on higher salaries. Many employees stated that they did know about the exercise of the joint option for contributing pension on the higher salary amount. The EPFO rejected the joint option filed by many employees. Employers contributed 8.33% of pension on employees’ actual salaries without filing the joint option, but the pensionable salary was taken as Rs.15,000 for pension calculation.</a:t>
            </a:r>
          </a:p>
          <a:p>
            <a:pPr>
              <a:lnSpc>
                <a:spcPts val="2520"/>
              </a:lnSpc>
            </a:pPr>
            <a:endParaRPr lang="en-US" sz="1800">
              <a:solidFill>
                <a:srgbClr val="000000"/>
              </a:solidFill>
              <a:latin typeface="Canva Sans Medium"/>
            </a:endParaRPr>
          </a:p>
          <a:p>
            <a:pPr>
              <a:lnSpc>
                <a:spcPts val="2520"/>
              </a:lnSpc>
            </a:pPr>
            <a:r>
              <a:rPr lang="en-US" sz="1800">
                <a:solidFill>
                  <a:srgbClr val="000000"/>
                </a:solidFill>
                <a:latin typeface="Canva Sans Medium"/>
              </a:rPr>
              <a:t>Thus, many employees filed cases in High Courts for receiving higher pensions based on the contributions made on actual salary amounts. The Supreme Court took up this matter. The summary of the Supreme Court decision is as follows:</a:t>
            </a:r>
          </a:p>
          <a:p>
            <a:pPr>
              <a:lnSpc>
                <a:spcPts val="2520"/>
              </a:lnSpc>
            </a:pPr>
            <a:endParaRPr lang="en-US" sz="1800">
              <a:solidFill>
                <a:srgbClr val="000000"/>
              </a:solidFill>
              <a:latin typeface="Canva Sans Medium"/>
            </a:endParaRPr>
          </a:p>
          <a:p>
            <a:pPr>
              <a:lnSpc>
                <a:spcPts val="2520"/>
              </a:lnSpc>
            </a:pPr>
            <a:endParaRPr lang="en-US" sz="1800">
              <a:solidFill>
                <a:srgbClr val="000000"/>
              </a:solidFill>
              <a:latin typeface="Canva Sans Medium"/>
            </a:endParaRPr>
          </a:p>
          <a:p>
            <a:pPr>
              <a:lnSpc>
                <a:spcPts val="2520"/>
              </a:lnSpc>
            </a:pPr>
            <a:endParaRPr lang="en-US" sz="1800">
              <a:solidFill>
                <a:srgbClr val="000000"/>
              </a:solidFill>
              <a:latin typeface="Canva Sans Medium"/>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Higher pension contribution under EPS</a:t>
            </a:r>
          </a:p>
        </p:txBody>
      </p:sp>
      <p:sp>
        <p:nvSpPr>
          <p:cNvPr id="7" name="TextBox 7"/>
          <p:cNvSpPr txBox="1"/>
          <p:nvPr/>
        </p:nvSpPr>
        <p:spPr>
          <a:xfrm>
            <a:off x="2157371" y="2308860"/>
            <a:ext cx="14598861" cy="6412012"/>
          </a:xfrm>
          <a:prstGeom prst="rect">
            <a:avLst/>
          </a:prstGeom>
        </p:spPr>
        <p:txBody>
          <a:bodyPr lIns="0" tIns="0" rIns="0" bIns="0" rtlCol="0" anchor="t">
            <a:spAutoFit/>
          </a:bodyPr>
          <a:lstStyle/>
          <a:p>
            <a:pPr>
              <a:lnSpc>
                <a:spcPts val="2520"/>
              </a:lnSpc>
            </a:pPr>
            <a:r>
              <a:rPr lang="en-US" sz="1800" dirty="0">
                <a:solidFill>
                  <a:srgbClr val="000000"/>
                </a:solidFill>
                <a:latin typeface="Canva Sans Medium"/>
              </a:rPr>
              <a:t>The Supreme Court provided that employees who were </a:t>
            </a:r>
            <a:r>
              <a:rPr lang="en-US" dirty="0">
                <a:solidFill>
                  <a:srgbClr val="000000"/>
                </a:solidFill>
                <a:latin typeface="Canva Sans Medium"/>
              </a:rPr>
              <a:t>member</a:t>
            </a:r>
            <a:r>
              <a:rPr lang="en-US" sz="1800" dirty="0">
                <a:solidFill>
                  <a:srgbClr val="000000"/>
                </a:solidFill>
                <a:latin typeface="Canva Sans Medium"/>
              </a:rPr>
              <a:t> of the EPS before 01/09/2014 but have not exercised the joint option can exercise it within 03/05/2023. The EPFO further extended the due date up to 26/06/2023. For such employees, a higher EPS contribution will be calculated from the date of their joining. </a:t>
            </a:r>
          </a:p>
          <a:p>
            <a:pPr>
              <a:lnSpc>
                <a:spcPts val="2520"/>
              </a:lnSpc>
            </a:pPr>
            <a:endParaRPr lang="en-US" sz="1800" dirty="0">
              <a:solidFill>
                <a:srgbClr val="000000"/>
              </a:solidFill>
              <a:latin typeface="Canva Sans Medium"/>
            </a:endParaRPr>
          </a:p>
          <a:p>
            <a:pPr>
              <a:lnSpc>
                <a:spcPts val="2520"/>
              </a:lnSpc>
            </a:pPr>
            <a:r>
              <a:rPr lang="en-US" sz="1800" dirty="0">
                <a:solidFill>
                  <a:srgbClr val="000000"/>
                </a:solidFill>
                <a:latin typeface="Canva Sans Medium"/>
              </a:rPr>
              <a:t>For example: </a:t>
            </a:r>
          </a:p>
          <a:p>
            <a:pPr marL="388620" lvl="1" indent="-194310">
              <a:lnSpc>
                <a:spcPts val="2520"/>
              </a:lnSpc>
              <a:buFont typeface="Arial"/>
              <a:buChar char="•"/>
            </a:pPr>
            <a:r>
              <a:rPr lang="en-US" sz="1800" dirty="0">
                <a:solidFill>
                  <a:srgbClr val="000000"/>
                </a:solidFill>
                <a:latin typeface="Canva Sans Medium"/>
              </a:rPr>
              <a:t>Mr. ‘X’ became a member of the EPF in 1998.</a:t>
            </a:r>
          </a:p>
          <a:p>
            <a:pPr marL="388620" lvl="1" indent="-194310">
              <a:lnSpc>
                <a:spcPts val="2520"/>
              </a:lnSpc>
              <a:buFont typeface="Arial"/>
              <a:buChar char="•"/>
            </a:pPr>
            <a:r>
              <a:rPr lang="en-US" sz="1800" dirty="0">
                <a:solidFill>
                  <a:srgbClr val="000000"/>
                </a:solidFill>
                <a:latin typeface="Canva Sans Medium"/>
              </a:rPr>
              <a:t>He has not exercised the joint option.</a:t>
            </a:r>
          </a:p>
          <a:p>
            <a:pPr marL="388620" lvl="1" indent="-194310">
              <a:lnSpc>
                <a:spcPts val="2520"/>
              </a:lnSpc>
              <a:buFont typeface="Arial"/>
              <a:buChar char="•"/>
            </a:pPr>
            <a:r>
              <a:rPr lang="en-US" sz="1800" dirty="0">
                <a:solidFill>
                  <a:srgbClr val="000000"/>
                </a:solidFill>
                <a:latin typeface="Canva Sans Medium"/>
              </a:rPr>
              <a:t>His salary increased to Rs.50,000 in 2015.</a:t>
            </a:r>
          </a:p>
          <a:p>
            <a:pPr marL="388620" lvl="1" indent="-194310">
              <a:lnSpc>
                <a:spcPts val="2520"/>
              </a:lnSpc>
              <a:buFont typeface="Arial"/>
              <a:buChar char="•"/>
            </a:pPr>
            <a:r>
              <a:rPr lang="en-US" sz="1800" dirty="0">
                <a:solidFill>
                  <a:srgbClr val="000000"/>
                </a:solidFill>
                <a:latin typeface="Canva Sans Medium"/>
              </a:rPr>
              <a:t>His employer contributes Rs.6,000 (i.e. 12% of his basic wage) towards EPF. </a:t>
            </a:r>
          </a:p>
          <a:p>
            <a:pPr marL="388620" lvl="1" indent="-194310">
              <a:lnSpc>
                <a:spcPts val="2520"/>
              </a:lnSpc>
              <a:buFont typeface="Arial"/>
              <a:buChar char="•"/>
            </a:pPr>
            <a:r>
              <a:rPr lang="en-US" sz="1800" dirty="0">
                <a:solidFill>
                  <a:srgbClr val="000000"/>
                </a:solidFill>
                <a:latin typeface="Canva Sans Medium"/>
              </a:rPr>
              <a:t>Of the employer’s contribution, Rs.1,250 (i.e. 8.33% of Rs.15,000; the statutory wage cap) will go to the EPS. </a:t>
            </a:r>
          </a:p>
          <a:p>
            <a:pPr marL="388620" lvl="1" indent="-194310">
              <a:lnSpc>
                <a:spcPts val="2520"/>
              </a:lnSpc>
              <a:buFont typeface="Arial"/>
              <a:buChar char="•"/>
            </a:pPr>
            <a:r>
              <a:rPr lang="en-US" sz="1800" dirty="0">
                <a:solidFill>
                  <a:srgbClr val="000000"/>
                </a:solidFill>
                <a:latin typeface="Canva Sans Medium"/>
              </a:rPr>
              <a:t>The remaining Rs.4,750 (i.e. Rs.6,000 - Rs.1,250) will go to the EPF. </a:t>
            </a:r>
          </a:p>
          <a:p>
            <a:pPr marL="388620" lvl="1" indent="-194310">
              <a:lnSpc>
                <a:spcPts val="2520"/>
              </a:lnSpc>
              <a:buFont typeface="Arial"/>
              <a:buChar char="•"/>
            </a:pPr>
            <a:r>
              <a:rPr lang="en-US" sz="1800" dirty="0">
                <a:solidFill>
                  <a:srgbClr val="000000"/>
                </a:solidFill>
                <a:latin typeface="Canva Sans Medium"/>
              </a:rPr>
              <a:t>He exercises the joint option within 26/06/2023 as per the Supreme Court judgement since the EPS contribution is above the statutory wage cap of Rs.5,000/6,500pm.</a:t>
            </a:r>
          </a:p>
          <a:p>
            <a:pPr marL="388620" lvl="1" indent="-194310">
              <a:lnSpc>
                <a:spcPts val="2520"/>
              </a:lnSpc>
              <a:buFont typeface="Arial"/>
              <a:buChar char="•"/>
            </a:pPr>
            <a:r>
              <a:rPr lang="en-US" sz="1800" dirty="0">
                <a:solidFill>
                  <a:srgbClr val="000000"/>
                </a:solidFill>
                <a:latin typeface="Canva Sans Medium"/>
              </a:rPr>
              <a:t>After submitting the joint option, his employer will contribute Rs.4,165 (i.e. 8.33% of Rs.50,000; his actual salary) and Rs.1,835 (Rs.6,000 - Rs.4,165) towards EPF.</a:t>
            </a:r>
          </a:p>
          <a:p>
            <a:pPr marL="388620" lvl="1" indent="-194310">
              <a:lnSpc>
                <a:spcPts val="2520"/>
              </a:lnSpc>
              <a:buFont typeface="Arial"/>
              <a:buChar char="•"/>
            </a:pPr>
            <a:r>
              <a:rPr lang="en-US" sz="1800" dirty="0">
                <a:solidFill>
                  <a:srgbClr val="000000"/>
                </a:solidFill>
                <a:latin typeface="Canva Sans Medium"/>
              </a:rPr>
              <a:t>The EPFO will calculate the monthly EPS amount of 8.33% of the actual salary and transfer the difference amount from the EPF to the EPS.</a:t>
            </a:r>
          </a:p>
          <a:p>
            <a:pPr>
              <a:lnSpc>
                <a:spcPts val="2520"/>
              </a:lnSpc>
            </a:pPr>
            <a:r>
              <a:rPr lang="en-US" sz="1800" dirty="0">
                <a:solidFill>
                  <a:srgbClr val="000000"/>
                </a:solidFill>
                <a:latin typeface="Canva Sans Medium"/>
              </a:rPr>
              <a:t>In such cases, the EPFO will recon to the joining date or </a:t>
            </a:r>
            <a:r>
              <a:rPr lang="en-US" dirty="0">
                <a:solidFill>
                  <a:srgbClr val="000000"/>
                </a:solidFill>
                <a:latin typeface="Canva Sans Medium"/>
              </a:rPr>
              <a:t>16</a:t>
            </a:r>
            <a:r>
              <a:rPr lang="en-US" sz="1800" dirty="0">
                <a:solidFill>
                  <a:srgbClr val="000000"/>
                </a:solidFill>
                <a:latin typeface="Canva Sans Medium"/>
              </a:rPr>
              <a:t>/11/1995</a:t>
            </a:r>
            <a:r>
              <a:rPr lang="en-US" dirty="0">
                <a:solidFill>
                  <a:srgbClr val="000000"/>
                </a:solidFill>
                <a:latin typeface="Canva Sans Medium"/>
              </a:rPr>
              <a:t> or the date on which pay exceeds above EPF wage ceiling</a:t>
            </a:r>
            <a:r>
              <a:rPr lang="en-US" sz="1800" dirty="0">
                <a:solidFill>
                  <a:srgbClr val="000000"/>
                </a:solidFill>
                <a:latin typeface="Canva Sans Medium"/>
              </a:rPr>
              <a:t> whichever is later, and transfer the difference from the PF account to the EPS account. But, the higher pension contribution will reduce the EPF lump sum corpus that the employee gets upon retirement.</a:t>
            </a:r>
          </a:p>
          <a:p>
            <a:pPr>
              <a:lnSpc>
                <a:spcPts val="2520"/>
              </a:lnSpc>
            </a:pPr>
            <a:endParaRPr lang="en-US" sz="1800" dirty="0">
              <a:solidFill>
                <a:srgbClr val="000000"/>
              </a:solidFill>
              <a:latin typeface="Canva Sans Medium"/>
            </a:endParaRPr>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1251585"/>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Higher pension scheme application last date</a:t>
            </a:r>
          </a:p>
          <a:p>
            <a:pPr algn="ctr">
              <a:lnSpc>
                <a:spcPts val="5040"/>
              </a:lnSpc>
            </a:pPr>
            <a:endParaRPr lang="en-US" sz="3600" u="sng">
              <a:solidFill>
                <a:srgbClr val="000000"/>
              </a:solidFill>
              <a:latin typeface="Canva Sans Bold"/>
            </a:endParaRPr>
          </a:p>
        </p:txBody>
      </p:sp>
      <p:sp>
        <p:nvSpPr>
          <p:cNvPr id="7" name="TextBox 7"/>
          <p:cNvSpPr txBox="1"/>
          <p:nvPr/>
        </p:nvSpPr>
        <p:spPr>
          <a:xfrm>
            <a:off x="2455424" y="2917861"/>
            <a:ext cx="13662847" cy="4539704"/>
          </a:xfrm>
          <a:prstGeom prst="rect">
            <a:avLst/>
          </a:prstGeom>
        </p:spPr>
        <p:txBody>
          <a:bodyPr lIns="0" tIns="0" rIns="0" bIns="0" rtlCol="0" anchor="t">
            <a:spAutoFit/>
          </a:bodyPr>
          <a:lstStyle/>
          <a:p>
            <a:pPr algn="just">
              <a:lnSpc>
                <a:spcPts val="5880"/>
              </a:lnSpc>
            </a:pPr>
            <a:r>
              <a:rPr lang="en-US" sz="4200" dirty="0">
                <a:solidFill>
                  <a:srgbClr val="000000"/>
                </a:solidFill>
                <a:latin typeface="Canva Sans Medium"/>
              </a:rPr>
              <a:t>Initially, the last date to apply option online  for the higher pension was 3rd May 2023. However, later the last date for filing online option extended </a:t>
            </a:r>
            <a:r>
              <a:rPr lang="en-US" sz="4200" dirty="0" err="1">
                <a:solidFill>
                  <a:srgbClr val="000000"/>
                </a:solidFill>
                <a:latin typeface="Canva Sans Medium"/>
              </a:rPr>
              <a:t>upto</a:t>
            </a:r>
            <a:r>
              <a:rPr lang="en-US" sz="4200" dirty="0">
                <a:solidFill>
                  <a:srgbClr val="000000"/>
                </a:solidFill>
                <a:latin typeface="Canva Sans Medium"/>
              </a:rPr>
              <a:t> 26</a:t>
            </a:r>
            <a:r>
              <a:rPr lang="en-US" sz="4200" baseline="30000" dirty="0">
                <a:solidFill>
                  <a:srgbClr val="000000"/>
                </a:solidFill>
                <a:latin typeface="Canva Sans Medium"/>
              </a:rPr>
              <a:t>th</a:t>
            </a:r>
            <a:r>
              <a:rPr lang="en-US" sz="4200" dirty="0">
                <a:solidFill>
                  <a:srgbClr val="000000"/>
                </a:solidFill>
                <a:latin typeface="Canva Sans Medium"/>
              </a:rPr>
              <a:t> June 2023 as several representations/requests received from stockholders. Thus, the last date to apply for higher pension scheme is 26th June 2023.</a:t>
            </a:r>
          </a:p>
        </p:txBody>
      </p:sp>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EPF higher pension eligibility</a:t>
            </a:r>
          </a:p>
        </p:txBody>
      </p:sp>
      <p:sp>
        <p:nvSpPr>
          <p:cNvPr id="7" name="TextBox 7"/>
          <p:cNvSpPr txBox="1"/>
          <p:nvPr/>
        </p:nvSpPr>
        <p:spPr>
          <a:xfrm>
            <a:off x="2157371" y="2077183"/>
            <a:ext cx="14598861" cy="5770811"/>
          </a:xfrm>
          <a:prstGeom prst="rect">
            <a:avLst/>
          </a:prstGeom>
        </p:spPr>
        <p:txBody>
          <a:bodyPr lIns="0" tIns="0" rIns="0" bIns="0" rtlCol="0" anchor="t">
            <a:spAutoFit/>
          </a:bodyPr>
          <a:lstStyle/>
          <a:p>
            <a:pPr algn="just">
              <a:lnSpc>
                <a:spcPts val="2520"/>
              </a:lnSpc>
            </a:pPr>
            <a:r>
              <a:rPr lang="en-US" sz="1800" dirty="0">
                <a:solidFill>
                  <a:srgbClr val="000000"/>
                </a:solidFill>
                <a:latin typeface="Canva Sans Medium"/>
              </a:rPr>
              <a:t>EPFO issued a circular in December 2022 providing the eligibility criteria and application process for claiming a higher pension. Below are the eligibility criteria for a higher pension:</a:t>
            </a:r>
          </a:p>
          <a:p>
            <a:pPr algn="just">
              <a:lnSpc>
                <a:spcPts val="2520"/>
              </a:lnSpc>
            </a:pPr>
            <a:endParaRPr lang="en-US" sz="1800" dirty="0">
              <a:solidFill>
                <a:srgbClr val="000000"/>
              </a:solidFill>
              <a:latin typeface="Canva Sans Medium"/>
            </a:endParaRPr>
          </a:p>
          <a:p>
            <a:pPr marL="388620" lvl="1" indent="-194310" algn="just">
              <a:lnSpc>
                <a:spcPts val="2520"/>
              </a:lnSpc>
              <a:buFont typeface="Arial"/>
              <a:buChar char="•"/>
            </a:pPr>
            <a:r>
              <a:rPr lang="en-US" sz="1800" dirty="0">
                <a:solidFill>
                  <a:srgbClr val="000000"/>
                </a:solidFill>
                <a:latin typeface="Canva Sans Medium"/>
              </a:rPr>
              <a:t>The EPS members  prior to 01/09/2014.</a:t>
            </a:r>
          </a:p>
          <a:p>
            <a:pPr marL="388620" lvl="1" indent="-194310" algn="just">
              <a:lnSpc>
                <a:spcPts val="2520"/>
              </a:lnSpc>
              <a:buFont typeface="Arial"/>
              <a:buChar char="•"/>
            </a:pPr>
            <a:r>
              <a:rPr lang="en-US" sz="1800" dirty="0">
                <a:solidFill>
                  <a:srgbClr val="000000"/>
                </a:solidFill>
                <a:latin typeface="Canva Sans Medium"/>
              </a:rPr>
              <a:t>The employees exercised the joint option under para 11(3) of EPS-95 while being a member of EPS-95.</a:t>
            </a:r>
          </a:p>
          <a:p>
            <a:pPr marL="388620" lvl="1" indent="-194310" algn="just">
              <a:lnSpc>
                <a:spcPts val="2520"/>
              </a:lnSpc>
              <a:buFont typeface="Arial"/>
              <a:buChar char="•"/>
            </a:pPr>
            <a:r>
              <a:rPr lang="en-US" sz="1800" dirty="0">
                <a:solidFill>
                  <a:srgbClr val="000000"/>
                </a:solidFill>
                <a:latin typeface="Canva Sans Medium"/>
              </a:rPr>
              <a:t>The employees and employers contributed EPF on salaries exceeding the wage ceiling of Rs.5,000 or Rs.6,500.</a:t>
            </a:r>
          </a:p>
          <a:p>
            <a:pPr marL="388620" lvl="1" indent="-194310" algn="just">
              <a:lnSpc>
                <a:spcPts val="2520"/>
              </a:lnSpc>
              <a:buFont typeface="Arial"/>
              <a:buChar char="•"/>
            </a:pPr>
            <a:r>
              <a:rPr lang="en-US" sz="1800" dirty="0">
                <a:solidFill>
                  <a:srgbClr val="000000"/>
                </a:solidFill>
                <a:latin typeface="Canva Sans Medium"/>
              </a:rPr>
              <a:t>The EPFO declined the exercise of such an option.</a:t>
            </a:r>
          </a:p>
          <a:p>
            <a:pPr algn="just">
              <a:lnSpc>
                <a:spcPts val="2520"/>
              </a:lnSpc>
            </a:pPr>
            <a:endParaRPr lang="en-US" sz="1800" dirty="0">
              <a:solidFill>
                <a:srgbClr val="000000"/>
              </a:solidFill>
              <a:latin typeface="Canva Sans Medium"/>
            </a:endParaRPr>
          </a:p>
          <a:p>
            <a:pPr algn="just">
              <a:lnSpc>
                <a:spcPts val="2520"/>
              </a:lnSpc>
            </a:pPr>
            <a:r>
              <a:rPr lang="en-US" sz="1800" dirty="0">
                <a:solidFill>
                  <a:srgbClr val="000000"/>
                </a:solidFill>
                <a:latin typeface="Canva Sans Medium"/>
              </a:rPr>
              <a:t>However, the EPFO circular did not provide a higher pension option for employees who were part of the EPF before 01/09/2014 but still working/retired after 2014. As per the Supreme Court judgement, such employees were also eligible to claim a higher pension.</a:t>
            </a:r>
          </a:p>
          <a:p>
            <a:pPr algn="just">
              <a:lnSpc>
                <a:spcPts val="2520"/>
              </a:lnSpc>
            </a:pPr>
            <a:r>
              <a:rPr lang="en-US" sz="1800" dirty="0">
                <a:solidFill>
                  <a:srgbClr val="000000"/>
                </a:solidFill>
                <a:latin typeface="Canva Sans Medium"/>
              </a:rPr>
              <a:t>Thus, the EPFO issued another circular in February 2023 mentioning higher pension eligibility criteria for employees in service/retired after 0109/2014. Below are the eligibility criteria to file a joint option for getting a higher pension:</a:t>
            </a:r>
          </a:p>
          <a:p>
            <a:pPr algn="just">
              <a:lnSpc>
                <a:spcPts val="2520"/>
              </a:lnSpc>
            </a:pPr>
            <a:endParaRPr lang="en-US" sz="1800" dirty="0">
              <a:solidFill>
                <a:srgbClr val="000000"/>
              </a:solidFill>
              <a:latin typeface="Canva Sans Medium"/>
            </a:endParaRPr>
          </a:p>
          <a:p>
            <a:pPr marL="388620" lvl="1" indent="-194310" algn="just">
              <a:lnSpc>
                <a:spcPts val="2520"/>
              </a:lnSpc>
              <a:buFont typeface="Arial"/>
              <a:buChar char="•"/>
            </a:pPr>
            <a:r>
              <a:rPr lang="en-US" sz="1800" dirty="0">
                <a:solidFill>
                  <a:srgbClr val="000000"/>
                </a:solidFill>
                <a:latin typeface="Canva Sans Medium"/>
              </a:rPr>
              <a:t>The employees who were members before 01/09/2014 continued to be members after </a:t>
            </a:r>
            <a:r>
              <a:rPr lang="en-US" dirty="0">
                <a:solidFill>
                  <a:srgbClr val="000000"/>
                </a:solidFill>
                <a:latin typeface="Canva Sans Medium"/>
              </a:rPr>
              <a:t>01/09/2014.</a:t>
            </a:r>
            <a:endParaRPr lang="en-US" sz="1800" dirty="0">
              <a:solidFill>
                <a:srgbClr val="000000"/>
              </a:solidFill>
              <a:latin typeface="Canva Sans Medium"/>
            </a:endParaRPr>
          </a:p>
          <a:p>
            <a:pPr marL="388620" lvl="1" indent="-194310" algn="just">
              <a:lnSpc>
                <a:spcPts val="2520"/>
              </a:lnSpc>
              <a:buFont typeface="Arial"/>
              <a:buChar char="•"/>
            </a:pPr>
            <a:r>
              <a:rPr lang="en-US" sz="1800" dirty="0">
                <a:solidFill>
                  <a:srgbClr val="000000"/>
                </a:solidFill>
                <a:latin typeface="Canva Sans Medium"/>
              </a:rPr>
              <a:t>The both employees and employers contributed to EPF on salaries exceeding the wage ceiling of Rs.5,000 or Rs.6,500.</a:t>
            </a:r>
          </a:p>
          <a:p>
            <a:pPr marL="388620" lvl="1" indent="-194310" algn="just">
              <a:lnSpc>
                <a:spcPts val="2520"/>
              </a:lnSpc>
              <a:buFont typeface="Arial"/>
              <a:buChar char="•"/>
            </a:pPr>
            <a:r>
              <a:rPr lang="en-US" sz="1800" dirty="0">
                <a:solidFill>
                  <a:srgbClr val="000000"/>
                </a:solidFill>
                <a:latin typeface="Canva Sans Medium"/>
              </a:rPr>
              <a:t>The employees were members of EPS-95 prior to 01/09/2014 and did not exercise the joint option by employees and employers as provided under the deleted para 11(3) of the EPS and amendment of 2014.</a:t>
            </a:r>
          </a:p>
          <a:p>
            <a:pPr algn="just">
              <a:lnSpc>
                <a:spcPts val="2520"/>
              </a:lnSpc>
            </a:pPr>
            <a:endParaRPr lang="en-US" sz="1800" dirty="0">
              <a:solidFill>
                <a:srgbClr val="000000"/>
              </a:solidFill>
              <a:latin typeface="Canva Sans Medium"/>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EPF higher pension option form</a:t>
            </a:r>
          </a:p>
        </p:txBody>
      </p:sp>
      <p:sp>
        <p:nvSpPr>
          <p:cNvPr id="7" name="TextBox 7"/>
          <p:cNvSpPr txBox="1"/>
          <p:nvPr/>
        </p:nvSpPr>
        <p:spPr>
          <a:xfrm>
            <a:off x="2273210" y="2720147"/>
            <a:ext cx="14598861" cy="5212081"/>
          </a:xfrm>
          <a:prstGeom prst="rect">
            <a:avLst/>
          </a:prstGeom>
        </p:spPr>
        <p:txBody>
          <a:bodyPr lIns="0" tIns="0" rIns="0" bIns="0" rtlCol="0" anchor="t">
            <a:spAutoFit/>
          </a:bodyPr>
          <a:lstStyle/>
          <a:p>
            <a:pPr algn="just">
              <a:lnSpc>
                <a:spcPts val="4619"/>
              </a:lnSpc>
            </a:pPr>
            <a:r>
              <a:rPr lang="en-US" sz="3299">
                <a:solidFill>
                  <a:srgbClr val="000000"/>
                </a:solidFill>
                <a:latin typeface="Canva Sans Medium"/>
              </a:rPr>
              <a:t>The eligible employees who retired before 2014 can apply for a higher pension claim with the EPFO. They can apply for the higher pension claim </a:t>
            </a:r>
            <a:r>
              <a:rPr lang="en-US" sz="3299" u="sng">
                <a:solidFill>
                  <a:srgbClr val="000000"/>
                </a:solidFill>
                <a:latin typeface="Canva Sans Medium"/>
                <a:hlinkClick r:id="rId8" tooltip="https://unifiedportal-mem.epfindia.gov.in/memberinterface/"/>
              </a:rPr>
              <a:t>online</a:t>
            </a:r>
            <a:r>
              <a:rPr lang="en-US" sz="3299">
                <a:solidFill>
                  <a:srgbClr val="000000"/>
                </a:solidFill>
                <a:latin typeface="Canva Sans Medium"/>
              </a:rPr>
              <a:t> (as shown below) or with the regional EPF offices.</a:t>
            </a:r>
          </a:p>
          <a:p>
            <a:pPr algn="just">
              <a:lnSpc>
                <a:spcPts val="4619"/>
              </a:lnSpc>
            </a:pPr>
            <a:endParaRPr lang="en-US" sz="3299">
              <a:solidFill>
                <a:srgbClr val="000000"/>
              </a:solidFill>
              <a:latin typeface="Canva Sans Medium"/>
            </a:endParaRPr>
          </a:p>
          <a:p>
            <a:pPr algn="just">
              <a:lnSpc>
                <a:spcPts val="4619"/>
              </a:lnSpc>
            </a:pPr>
            <a:r>
              <a:rPr lang="en-US" sz="3299">
                <a:solidFill>
                  <a:srgbClr val="000000"/>
                </a:solidFill>
                <a:latin typeface="Canva Sans Medium"/>
              </a:rPr>
              <a:t>The eligible employees who joined EPS-95 but are retired/working after 2014 can apply the joint option form </a:t>
            </a:r>
            <a:r>
              <a:rPr lang="en-US" sz="3299" u="sng">
                <a:solidFill>
                  <a:srgbClr val="000000"/>
                </a:solidFill>
                <a:latin typeface="Canva Sans Medium"/>
                <a:hlinkClick r:id="rId8" tooltip="https://unifiedportal-mem.epfindia.gov.in/memberinterface/"/>
              </a:rPr>
              <a:t>online</a:t>
            </a:r>
            <a:r>
              <a:rPr lang="en-US" sz="3299">
                <a:solidFill>
                  <a:srgbClr val="000000"/>
                </a:solidFill>
                <a:latin typeface="Canva Sans Medium"/>
              </a:rPr>
              <a:t> (as shown below) or with the concerned regional EPF offices within 26/06/2023 to receive higher pensions.</a:t>
            </a:r>
          </a:p>
          <a:p>
            <a:pPr algn="just">
              <a:lnSpc>
                <a:spcPts val="4619"/>
              </a:lnSpc>
            </a:pPr>
            <a:endParaRPr lang="en-US" sz="3299">
              <a:solidFill>
                <a:srgbClr val="000000"/>
              </a:solidFill>
              <a:latin typeface="Canva Sans Medium"/>
            </a:endParaRPr>
          </a:p>
        </p:txBody>
      </p:sp>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a:stretch>
            <a:fillRect/>
          </a:stretch>
        </p:blipFill>
        <p:spPr>
          <a:xfrm>
            <a:off x="4138985" y="3860938"/>
            <a:ext cx="12364979" cy="5849172"/>
          </a:xfrm>
          <a:prstGeom prst="rect">
            <a:avLst/>
          </a:prstGeom>
        </p:spPr>
      </p:pic>
      <p:sp>
        <p:nvSpPr>
          <p:cNvPr id="7" name="TextBox 7"/>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How to apply for a higher pension in EPF?</a:t>
            </a:r>
          </a:p>
        </p:txBody>
      </p:sp>
      <p:sp>
        <p:nvSpPr>
          <p:cNvPr id="8" name="TextBox 8"/>
          <p:cNvSpPr txBox="1"/>
          <p:nvPr/>
        </p:nvSpPr>
        <p:spPr>
          <a:xfrm>
            <a:off x="2471790" y="2143376"/>
            <a:ext cx="14598861" cy="1554480"/>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Below is the step to claim a higher pension amount for employees retired before 2014:</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Medium"/>
              </a:rPr>
              <a:t>Step 1: Employees need to visit the </a:t>
            </a:r>
            <a:r>
              <a:rPr lang="en-US" sz="1800" u="sng">
                <a:solidFill>
                  <a:srgbClr val="000000"/>
                </a:solidFill>
                <a:latin typeface="Canva Sans Medium"/>
                <a:hlinkClick r:id="rId9" tooltip="https://unifiedportal-mem.epfindia.gov.in/memberinterface/"/>
              </a:rPr>
              <a:t>EPFO Unified Member portal</a:t>
            </a:r>
            <a:r>
              <a:rPr lang="en-US" sz="1800">
                <a:solidFill>
                  <a:srgbClr val="000000"/>
                </a:solidFill>
                <a:latin typeface="Canva Sans Medium"/>
              </a:rPr>
              <a:t>.</a:t>
            </a:r>
          </a:p>
          <a:p>
            <a:pPr algn="just">
              <a:lnSpc>
                <a:spcPts val="2520"/>
              </a:lnSpc>
            </a:pPr>
            <a:r>
              <a:rPr lang="en-US" sz="1800">
                <a:solidFill>
                  <a:srgbClr val="000000"/>
                </a:solidFill>
                <a:latin typeface="Canva Sans Medium"/>
              </a:rPr>
              <a:t>Step 2: Click on the ‘Pension on Higher Salary: Online application for validation of Joint Option’ option.</a:t>
            </a:r>
          </a:p>
          <a:p>
            <a:pPr algn="just">
              <a:lnSpc>
                <a:spcPts val="2520"/>
              </a:lnSpc>
            </a:pPr>
            <a:endParaRPr lang="en-US" sz="1800">
              <a:solidFill>
                <a:srgbClr val="000000"/>
              </a:solidFill>
              <a:latin typeface="Canva Sans Medium"/>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l="152" t="15978" r="5387"/>
          <a:stretch>
            <a:fillRect/>
          </a:stretch>
        </p:blipFill>
        <p:spPr>
          <a:xfrm>
            <a:off x="1276925" y="2808334"/>
            <a:ext cx="8958189" cy="3768945"/>
          </a:xfrm>
          <a:prstGeom prst="rect">
            <a:avLst/>
          </a:prstGeom>
        </p:spPr>
      </p:pic>
      <p:sp>
        <p:nvSpPr>
          <p:cNvPr id="7" name="TextBox 7"/>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How to apply for a higher pension in EPF?</a:t>
            </a:r>
          </a:p>
        </p:txBody>
      </p:sp>
      <p:sp>
        <p:nvSpPr>
          <p:cNvPr id="8" name="TextBox 8"/>
          <p:cNvSpPr txBox="1"/>
          <p:nvPr/>
        </p:nvSpPr>
        <p:spPr>
          <a:xfrm>
            <a:off x="2471790" y="2143376"/>
            <a:ext cx="14598861" cy="297180"/>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Step 3: Fill in the details and submit the form.</a:t>
            </a:r>
          </a:p>
        </p:txBody>
      </p:sp>
      <p:sp>
        <p:nvSpPr>
          <p:cNvPr id="9" name="TextBox 9"/>
          <p:cNvSpPr txBox="1"/>
          <p:nvPr/>
        </p:nvSpPr>
        <p:spPr>
          <a:xfrm>
            <a:off x="10523785" y="2411981"/>
            <a:ext cx="7001173" cy="7526655"/>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The EPFO will digitally register each application and provide the receipt number to the applicant. It will forward the applications to the respective employers, who will verify them through e-sign/digital signature for further processing. The APFC/RPFC-II will examine the case and send the higher pension decision to the applicants via email, post, phone or SMS. </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Medium"/>
              </a:rPr>
              <a:t>The field officers will examine the application form. If the form is complete, the wage details submitted by the employers will be verified with the the field offices data. Where the field officers data and employers’ details match, the dues will be calculated and an order will be passed by RPFC-II/RPFC-I/APFC for depositing/transferring the dues. The cases where there is a mismatch, it will informed to the employer and the pensioner by the APFC/RPFC-II and one month time will be given to rectify the same. </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Medium"/>
              </a:rPr>
              <a:t>In case the application form is not approved by the employer, an opportunity will be given to the employer to provide additional proof/evidence or correct any mistakes/errors before rejection of the form. Such opportunity will be given for a period of one month and under intimation to the pensioners.</a:t>
            </a:r>
          </a:p>
          <a:p>
            <a:pPr algn="just">
              <a:lnSpc>
                <a:spcPts val="2520"/>
              </a:lnSpc>
            </a:pPr>
            <a:endParaRPr lang="en-US" sz="1800">
              <a:solidFill>
                <a:srgbClr val="000000"/>
              </a:solidFill>
              <a:latin typeface="Canva Sans Medium"/>
            </a:endParaRPr>
          </a:p>
        </p:txBody>
      </p: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t="6104"/>
          <a:stretch>
            <a:fillRect/>
          </a:stretch>
        </p:blipFill>
        <p:spPr>
          <a:xfrm>
            <a:off x="4101026" y="4409248"/>
            <a:ext cx="12237234" cy="5429002"/>
          </a:xfrm>
          <a:prstGeom prst="rect">
            <a:avLst/>
          </a:prstGeom>
        </p:spPr>
      </p:pic>
      <p:sp>
        <p:nvSpPr>
          <p:cNvPr id="7" name="TextBox 7"/>
          <p:cNvSpPr txBox="1"/>
          <p:nvPr/>
        </p:nvSpPr>
        <p:spPr>
          <a:xfrm>
            <a:off x="3848175" y="457935"/>
            <a:ext cx="10549712" cy="1001603"/>
          </a:xfrm>
          <a:prstGeom prst="rect">
            <a:avLst/>
          </a:prstGeom>
        </p:spPr>
        <p:txBody>
          <a:bodyPr lIns="0" tIns="0" rIns="0" bIns="0" rtlCol="0" anchor="t">
            <a:spAutoFit/>
          </a:bodyPr>
          <a:lstStyle/>
          <a:p>
            <a:pPr algn="ctr">
              <a:lnSpc>
                <a:spcPts val="4017"/>
              </a:lnSpc>
            </a:pPr>
            <a:r>
              <a:rPr lang="en-US" sz="2869" u="sng">
                <a:solidFill>
                  <a:srgbClr val="000000"/>
                </a:solidFill>
                <a:latin typeface="Canva Sans Bold"/>
              </a:rPr>
              <a:t>How to apply for a joint option online pension form in EPF?</a:t>
            </a:r>
          </a:p>
          <a:p>
            <a:pPr algn="ctr">
              <a:lnSpc>
                <a:spcPts val="4017"/>
              </a:lnSpc>
            </a:pPr>
            <a:endParaRPr lang="en-US" sz="2869" u="sng">
              <a:solidFill>
                <a:srgbClr val="000000"/>
              </a:solidFill>
              <a:latin typeface="Canva Sans Bold"/>
            </a:endParaRPr>
          </a:p>
        </p:txBody>
      </p:sp>
      <p:sp>
        <p:nvSpPr>
          <p:cNvPr id="8" name="TextBox 8"/>
          <p:cNvSpPr txBox="1"/>
          <p:nvPr/>
        </p:nvSpPr>
        <p:spPr>
          <a:xfrm>
            <a:off x="2157371" y="2077183"/>
            <a:ext cx="14598861" cy="2183130"/>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Below is the step to exercise/apply for joint option under para 11(3) and para 11(4) of EPS-95 to claim for higher pension for employees who are part of EPS-95 but are working or retired after 2014:</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Medium"/>
              </a:rPr>
              <a:t>Step 1: Employees need to visit the </a:t>
            </a:r>
            <a:r>
              <a:rPr lang="en-US" sz="1800" u="sng">
                <a:solidFill>
                  <a:srgbClr val="000000"/>
                </a:solidFill>
                <a:latin typeface="Canva Sans Medium"/>
                <a:hlinkClick r:id="rId9" tooltip="https://unifiedportal-mem.epfindia.gov.in/memberinterface/"/>
              </a:rPr>
              <a:t>EPFO Unified Member portal</a:t>
            </a:r>
            <a:r>
              <a:rPr lang="en-US" sz="1800">
                <a:solidFill>
                  <a:srgbClr val="000000"/>
                </a:solidFill>
                <a:latin typeface="Canva Sans Medium"/>
              </a:rPr>
              <a:t>.</a:t>
            </a:r>
          </a:p>
          <a:p>
            <a:pPr algn="just">
              <a:lnSpc>
                <a:spcPts val="2520"/>
              </a:lnSpc>
            </a:pPr>
            <a:r>
              <a:rPr lang="en-US" sz="1800">
                <a:solidFill>
                  <a:srgbClr val="000000"/>
                </a:solidFill>
                <a:latin typeface="Canva Sans Medium"/>
              </a:rPr>
              <a:t>Step 2: Click on the ‘Pension on Higher Salary: Exercise of Joint Option under para 11(3) and para 11(4) of EPS-1995 on or before 3rd May 2023’ option.</a:t>
            </a:r>
          </a:p>
          <a:p>
            <a:pPr algn="just">
              <a:lnSpc>
                <a:spcPts val="2520"/>
              </a:lnSpc>
            </a:pPr>
            <a:endParaRPr lang="en-US" sz="1800">
              <a:solidFill>
                <a:srgbClr val="000000"/>
              </a:solidFill>
              <a:latin typeface="Canva Sans Medium"/>
            </a:endParaRPr>
          </a:p>
        </p:txBody>
      </p:sp>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b="2227"/>
          <a:stretch>
            <a:fillRect/>
          </a:stretch>
        </p:blipFill>
        <p:spPr>
          <a:xfrm>
            <a:off x="1412624" y="2916806"/>
            <a:ext cx="8712977" cy="4029391"/>
          </a:xfrm>
          <a:prstGeom prst="rect">
            <a:avLst/>
          </a:prstGeom>
        </p:spPr>
      </p:pic>
      <p:sp>
        <p:nvSpPr>
          <p:cNvPr id="7" name="TextBox 7"/>
          <p:cNvSpPr txBox="1"/>
          <p:nvPr/>
        </p:nvSpPr>
        <p:spPr>
          <a:xfrm>
            <a:off x="3848175" y="448410"/>
            <a:ext cx="10391325" cy="1251585"/>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How to apply for a joint option online pension form in EPF?</a:t>
            </a:r>
          </a:p>
        </p:txBody>
      </p:sp>
      <p:sp>
        <p:nvSpPr>
          <p:cNvPr id="8" name="TextBox 8"/>
          <p:cNvSpPr txBox="1"/>
          <p:nvPr/>
        </p:nvSpPr>
        <p:spPr>
          <a:xfrm>
            <a:off x="2471790" y="2143376"/>
            <a:ext cx="14598861" cy="297180"/>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Step 3: Fill in the details and submit the form.</a:t>
            </a:r>
          </a:p>
        </p:txBody>
      </p:sp>
      <p:sp>
        <p:nvSpPr>
          <p:cNvPr id="9" name="TextBox 9"/>
          <p:cNvSpPr txBox="1"/>
          <p:nvPr/>
        </p:nvSpPr>
        <p:spPr>
          <a:xfrm>
            <a:off x="10407946" y="2916806"/>
            <a:ext cx="7001173" cy="5012055"/>
          </a:xfrm>
          <a:prstGeom prst="rect">
            <a:avLst/>
          </a:prstGeom>
        </p:spPr>
        <p:txBody>
          <a:bodyPr lIns="0" tIns="0" rIns="0" bIns="0" rtlCol="0" anchor="t">
            <a:spAutoFit/>
          </a:bodyPr>
          <a:lstStyle/>
          <a:p>
            <a:pPr algn="just">
              <a:lnSpc>
                <a:spcPts val="2520"/>
              </a:lnSpc>
            </a:pPr>
            <a:r>
              <a:rPr lang="en-US" sz="1800">
                <a:solidFill>
                  <a:srgbClr val="000000"/>
                </a:solidFill>
                <a:latin typeface="Canva Sans Medium"/>
              </a:rPr>
              <a:t>The field officers will examine the joint option forms. If the form is complete, the wage details submitted by the employers will be verified with the the field offices data. Where the field officers data and employers’ details match, the dues will be calculated and an order will be passed by RPFC-II/RPFC-I/APFC for depositing/transferring the dues. The cases where there is a mismatch, it will informed to the employer and the employee by the APFC/RPFC-II and one month time will be given to rectify the same. </a:t>
            </a:r>
          </a:p>
          <a:p>
            <a:pPr algn="just">
              <a:lnSpc>
                <a:spcPts val="2520"/>
              </a:lnSpc>
            </a:pPr>
            <a:endParaRPr lang="en-US" sz="1800">
              <a:solidFill>
                <a:srgbClr val="000000"/>
              </a:solidFill>
              <a:latin typeface="Canva Sans Medium"/>
            </a:endParaRPr>
          </a:p>
          <a:p>
            <a:pPr algn="just">
              <a:lnSpc>
                <a:spcPts val="2520"/>
              </a:lnSpc>
            </a:pPr>
            <a:r>
              <a:rPr lang="en-US" sz="1800">
                <a:solidFill>
                  <a:srgbClr val="000000"/>
                </a:solidFill>
                <a:latin typeface="Canva Sans Medium"/>
              </a:rPr>
              <a:t>In case the join option is not approved by the employer, an opportunity will be given to the employer to provide additional proof/evidence or correct any mistakes/errors before rejection of the form. Such opportunity will be given for a period of one month and under intimation to the employees.</a:t>
            </a:r>
          </a:p>
          <a:p>
            <a:pPr algn="just">
              <a:lnSpc>
                <a:spcPts val="2520"/>
              </a:lnSpc>
            </a:pPr>
            <a:endParaRPr lang="en-US" sz="1800">
              <a:solidFill>
                <a:srgbClr val="000000"/>
              </a:solidFill>
              <a:latin typeface="Canva Sans Medium"/>
            </a:endParaRPr>
          </a:p>
        </p:txBody>
      </p:sp>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EPFO guidelines for higher pension</a:t>
            </a:r>
          </a:p>
        </p:txBody>
      </p:sp>
      <p:sp>
        <p:nvSpPr>
          <p:cNvPr id="7" name="TextBox 7"/>
          <p:cNvSpPr txBox="1"/>
          <p:nvPr/>
        </p:nvSpPr>
        <p:spPr>
          <a:xfrm>
            <a:off x="2157371" y="2077183"/>
            <a:ext cx="14598861" cy="7053213"/>
          </a:xfrm>
          <a:prstGeom prst="rect">
            <a:avLst/>
          </a:prstGeom>
        </p:spPr>
        <p:txBody>
          <a:bodyPr lIns="0" tIns="0" rIns="0" bIns="0" rtlCol="0" anchor="t">
            <a:spAutoFit/>
          </a:bodyPr>
          <a:lstStyle/>
          <a:p>
            <a:pPr marL="388620" lvl="1" indent="-194310" algn="just">
              <a:lnSpc>
                <a:spcPts val="2520"/>
              </a:lnSpc>
              <a:buFont typeface="Arial"/>
              <a:buChar char="•"/>
            </a:pPr>
            <a:r>
              <a:rPr lang="en-US" sz="2400" dirty="0">
                <a:solidFill>
                  <a:srgbClr val="000000"/>
                </a:solidFill>
                <a:latin typeface="Canva Sans Medium"/>
              </a:rPr>
              <a:t>The joint option/higher pension claim application should contain a disclaimer or declaration.</a:t>
            </a:r>
          </a:p>
          <a:p>
            <a:pPr marL="388620" lvl="1" indent="-194310" algn="just">
              <a:lnSpc>
                <a:spcPts val="2520"/>
              </a:lnSpc>
              <a:buFont typeface="Arial"/>
              <a:buChar char="•"/>
            </a:pPr>
            <a:r>
              <a:rPr lang="en-US" sz="2400" dirty="0">
                <a:solidFill>
                  <a:srgbClr val="000000"/>
                </a:solidFill>
                <a:latin typeface="Canva Sans Medium"/>
              </a:rPr>
              <a:t>An employee should give explicit consent in the joint option/application form for a share adjustment from PF to EPS and a re-deposit of the amount.</a:t>
            </a:r>
          </a:p>
          <a:p>
            <a:pPr marL="388620" lvl="1" indent="-194310" algn="just">
              <a:lnSpc>
                <a:spcPts val="2520"/>
              </a:lnSpc>
              <a:buFont typeface="Arial"/>
              <a:buChar char="•"/>
            </a:pPr>
            <a:r>
              <a:rPr lang="en-US" sz="2400" dirty="0">
                <a:solidFill>
                  <a:srgbClr val="000000"/>
                </a:solidFill>
                <a:latin typeface="Canva Sans Medium"/>
              </a:rPr>
              <a:t>An employee should give an undertaking of the trustee for a share transfer of funds from exempted PF trust to the EPFO pension fund. The undertaking will be effective for the deposit of due contribution and interest up to the payment date within the specified time.</a:t>
            </a:r>
          </a:p>
          <a:p>
            <a:pPr marL="388620" lvl="1" indent="-194310" algn="just">
              <a:lnSpc>
                <a:spcPts val="2520"/>
              </a:lnSpc>
              <a:buFont typeface="Arial"/>
              <a:buChar char="•"/>
            </a:pPr>
            <a:r>
              <a:rPr lang="en-US" sz="2400" dirty="0">
                <a:solidFill>
                  <a:srgbClr val="000000"/>
                </a:solidFill>
                <a:latin typeface="Canva Sans Medium"/>
              </a:rPr>
              <a:t>The employer’s contribution share refund will be deposited with the interest rate declared under para 60 of the EPF Scheme, 1952, for employees of </a:t>
            </a:r>
            <a:r>
              <a:rPr lang="en-US" sz="2400" dirty="0" err="1">
                <a:solidFill>
                  <a:srgbClr val="000000"/>
                </a:solidFill>
                <a:latin typeface="Canva Sans Medium"/>
              </a:rPr>
              <a:t>unexempted</a:t>
            </a:r>
            <a:r>
              <a:rPr lang="en-US" sz="2400" dirty="0">
                <a:solidFill>
                  <a:srgbClr val="000000"/>
                </a:solidFill>
                <a:latin typeface="Canva Sans Medium"/>
              </a:rPr>
              <a:t> establishments.</a:t>
            </a:r>
          </a:p>
          <a:p>
            <a:pPr marL="388620" lvl="1" indent="-194310" algn="just">
              <a:lnSpc>
                <a:spcPts val="2520"/>
              </a:lnSpc>
              <a:buFont typeface="Arial"/>
              <a:buChar char="•"/>
            </a:pPr>
            <a:r>
              <a:rPr lang="en-US" sz="2400" dirty="0">
                <a:solidFill>
                  <a:srgbClr val="000000"/>
                </a:solidFill>
                <a:latin typeface="Canva Sans Medium"/>
              </a:rPr>
              <a:t>The following documents should be submitted with the higher pension claim application:</a:t>
            </a:r>
          </a:p>
          <a:p>
            <a:pPr marL="777240" lvl="2" indent="-259080" algn="just">
              <a:lnSpc>
                <a:spcPts val="2520"/>
              </a:lnSpc>
              <a:buFont typeface="Arial"/>
              <a:buChar char="⚬"/>
            </a:pPr>
            <a:r>
              <a:rPr lang="en-US" sz="2400" dirty="0">
                <a:solidFill>
                  <a:srgbClr val="000000"/>
                </a:solidFill>
                <a:latin typeface="Canva Sans Medium"/>
              </a:rPr>
              <a:t>Proof of joint option verified by the employer filed under para 26(6) of the EPF scheme.</a:t>
            </a:r>
          </a:p>
          <a:p>
            <a:pPr marL="777240" lvl="2" indent="-259080" algn="just">
              <a:lnSpc>
                <a:spcPts val="2520"/>
              </a:lnSpc>
              <a:buFont typeface="Arial"/>
              <a:buChar char="⚬"/>
            </a:pPr>
            <a:r>
              <a:rPr lang="en-US" sz="2400" dirty="0">
                <a:solidFill>
                  <a:srgbClr val="000000"/>
                </a:solidFill>
                <a:latin typeface="Canva Sans Medium"/>
              </a:rPr>
              <a:t>Proof of joint option verified by the employer filed under para 11(3) provision.</a:t>
            </a:r>
          </a:p>
          <a:p>
            <a:pPr marL="777240" lvl="2" indent="-259080" algn="just">
              <a:lnSpc>
                <a:spcPts val="2520"/>
              </a:lnSpc>
              <a:buFont typeface="Arial"/>
              <a:buChar char="⚬"/>
            </a:pPr>
            <a:r>
              <a:rPr lang="en-US" sz="2400" dirty="0">
                <a:solidFill>
                  <a:srgbClr val="000000"/>
                </a:solidFill>
                <a:latin typeface="Canva Sans Medium"/>
              </a:rPr>
              <a:t>Proof of remittance of EPS contribution in the PF account exceeding the current wage limit of Rs.6,500 or Rs.5,000.</a:t>
            </a:r>
          </a:p>
          <a:p>
            <a:pPr marL="777240" lvl="2" indent="-259080" algn="just">
              <a:lnSpc>
                <a:spcPts val="2520"/>
              </a:lnSpc>
              <a:buFont typeface="Arial"/>
              <a:buChar char="⚬"/>
            </a:pPr>
            <a:r>
              <a:rPr lang="en-US" sz="2400" dirty="0">
                <a:solidFill>
                  <a:srgbClr val="000000"/>
                </a:solidFill>
                <a:latin typeface="Canva Sans Medium"/>
              </a:rPr>
              <a:t>Written refusal of APFC or EPFO to such remittance or request.</a:t>
            </a:r>
          </a:p>
          <a:p>
            <a:pPr marL="388620" lvl="1" indent="-194310" algn="just">
              <a:lnSpc>
                <a:spcPts val="2520"/>
              </a:lnSpc>
              <a:buFont typeface="Arial"/>
              <a:buChar char="•"/>
            </a:pPr>
            <a:r>
              <a:rPr lang="en-US" sz="2400" dirty="0">
                <a:solidFill>
                  <a:srgbClr val="000000"/>
                </a:solidFill>
                <a:latin typeface="Canva Sans Medium"/>
              </a:rPr>
              <a:t>The following documents should be submitted with the joint option application:</a:t>
            </a:r>
          </a:p>
          <a:p>
            <a:pPr marL="777240" lvl="2" indent="-259080" algn="just">
              <a:lnSpc>
                <a:spcPts val="2520"/>
              </a:lnSpc>
              <a:buFont typeface="Arial"/>
              <a:buChar char="⚬"/>
            </a:pPr>
            <a:r>
              <a:rPr lang="en-US" sz="2400" dirty="0">
                <a:solidFill>
                  <a:srgbClr val="000000"/>
                </a:solidFill>
                <a:latin typeface="Canva Sans Medium"/>
              </a:rPr>
              <a:t>Proof of remittance of EPS contribution in the PF account exceeding the current wage limit of Rs.6,500 or Rs.5,000.</a:t>
            </a:r>
          </a:p>
          <a:p>
            <a:pPr marL="777240" lvl="2" indent="-259080" algn="just">
              <a:lnSpc>
                <a:spcPts val="2520"/>
              </a:lnSpc>
              <a:buFont typeface="Arial"/>
              <a:buChar char="⚬"/>
            </a:pPr>
            <a:r>
              <a:rPr lang="en-US" sz="2400" dirty="0">
                <a:solidFill>
                  <a:srgbClr val="000000"/>
                </a:solidFill>
                <a:latin typeface="Canva Sans Medium"/>
              </a:rPr>
              <a:t>Proof of joint option verified by the employer filed under para 26(6) of the EPF scheme.</a:t>
            </a:r>
          </a:p>
          <a:p>
            <a:pPr marL="388620" lvl="1" indent="-194310" algn="just">
              <a:lnSpc>
                <a:spcPts val="2520"/>
              </a:lnSpc>
              <a:buFont typeface="Arial"/>
              <a:buChar char="•"/>
            </a:pPr>
            <a:r>
              <a:rPr lang="en-US" sz="2400" dirty="0">
                <a:solidFill>
                  <a:srgbClr val="000000"/>
                </a:solidFill>
                <a:latin typeface="Canva Sans Medium"/>
              </a:rPr>
              <a:t>The EPFO will issue further circulars regarding the deposit method and pension computation.</a:t>
            </a:r>
          </a:p>
          <a:p>
            <a:pPr marL="388620" lvl="1" indent="-194310" algn="just">
              <a:lnSpc>
                <a:spcPts val="2520"/>
              </a:lnSpc>
              <a:buFont typeface="Arial"/>
              <a:buChar char="•"/>
            </a:pPr>
            <a:r>
              <a:rPr lang="en-US" sz="2400" dirty="0">
                <a:solidFill>
                  <a:srgbClr val="000000"/>
                </a:solidFill>
                <a:latin typeface="Canva Sans Medium"/>
              </a:rPr>
              <a:t>An employee can raise a complaint on </a:t>
            </a:r>
            <a:r>
              <a:rPr lang="en-US" sz="2400" u="sng" dirty="0" err="1">
                <a:solidFill>
                  <a:srgbClr val="000000"/>
                </a:solidFill>
                <a:latin typeface="Canva Sans Medium"/>
                <a:hlinkClick r:id="rId8" tooltip="https://epfigms.gov.in/"/>
              </a:rPr>
              <a:t>EPFiGMS</a:t>
            </a:r>
            <a:r>
              <a:rPr lang="en-US" sz="2400" dirty="0">
                <a:solidFill>
                  <a:srgbClr val="000000"/>
                </a:solidFill>
                <a:latin typeface="Canva Sans Medium"/>
              </a:rPr>
              <a:t> when they face a grievance to get a higher pension after submitting the application and payment of the due contribution if any.</a:t>
            </a:r>
          </a:p>
          <a:p>
            <a:pPr algn="just">
              <a:lnSpc>
                <a:spcPts val="2520"/>
              </a:lnSpc>
            </a:pPr>
            <a:endParaRPr lang="en-US" sz="2400" dirty="0">
              <a:solidFill>
                <a:srgbClr val="000000"/>
              </a:solidFill>
              <a:latin typeface="Canva Sans Medium"/>
            </a:endParaRPr>
          </a:p>
        </p:txBody>
      </p:sp>
    </p:spTree>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pic>
        <p:nvPicPr>
          <p:cNvPr id="6" name="Picture 6"/>
          <p:cNvPicPr>
            <a:picLocks noChangeAspect="1"/>
          </p:cNvPicPr>
          <p:nvPr/>
        </p:nvPicPr>
        <p:blipFill>
          <a:blip r:embed="rId8"/>
          <a:srcRect/>
          <a:stretch>
            <a:fillRect/>
          </a:stretch>
        </p:blipFill>
        <p:spPr>
          <a:xfrm>
            <a:off x="2157371" y="2501927"/>
            <a:ext cx="12248780" cy="2055665"/>
          </a:xfrm>
          <a:prstGeom prst="rect">
            <a:avLst/>
          </a:prstGeom>
        </p:spPr>
      </p:pic>
      <p:pic>
        <p:nvPicPr>
          <p:cNvPr id="7" name="Picture 7"/>
          <p:cNvPicPr>
            <a:picLocks noChangeAspect="1"/>
          </p:cNvPicPr>
          <p:nvPr/>
        </p:nvPicPr>
        <p:blipFill>
          <a:blip r:embed="rId9"/>
          <a:srcRect/>
          <a:stretch>
            <a:fillRect/>
          </a:stretch>
        </p:blipFill>
        <p:spPr>
          <a:xfrm>
            <a:off x="2171233" y="5280988"/>
            <a:ext cx="12234918" cy="2010633"/>
          </a:xfrm>
          <a:prstGeom prst="rect">
            <a:avLst/>
          </a:prstGeom>
          <a:solidFill>
            <a:schemeClr val="bg1"/>
          </a:solidFill>
        </p:spPr>
      </p:pic>
      <p:sp>
        <p:nvSpPr>
          <p:cNvPr id="8" name="TextBox 8"/>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EPF higher pension calculation</a:t>
            </a:r>
          </a:p>
        </p:txBody>
      </p:sp>
      <p:sp>
        <p:nvSpPr>
          <p:cNvPr id="9" name="TextBox 9"/>
          <p:cNvSpPr txBox="1"/>
          <p:nvPr/>
        </p:nvSpPr>
        <p:spPr>
          <a:xfrm>
            <a:off x="2157371" y="2058133"/>
            <a:ext cx="14598861" cy="389255"/>
          </a:xfrm>
          <a:prstGeom prst="rect">
            <a:avLst/>
          </a:prstGeom>
        </p:spPr>
        <p:txBody>
          <a:bodyPr lIns="0" tIns="0" rIns="0" bIns="0" rtlCol="0" anchor="t">
            <a:spAutoFit/>
          </a:bodyPr>
          <a:lstStyle/>
          <a:p>
            <a:pPr algn="just">
              <a:lnSpc>
                <a:spcPts val="3219"/>
              </a:lnSpc>
            </a:pPr>
            <a:r>
              <a:rPr lang="en-US" sz="2299">
                <a:solidFill>
                  <a:srgbClr val="000000"/>
                </a:solidFill>
                <a:latin typeface="Canva Sans Medium"/>
              </a:rPr>
              <a:t>The current monthly EPS calculation on the cap of Rs.15,000 is provided below:</a:t>
            </a:r>
          </a:p>
        </p:txBody>
      </p:sp>
      <p:sp>
        <p:nvSpPr>
          <p:cNvPr id="10" name="TextBox 10"/>
          <p:cNvSpPr txBox="1"/>
          <p:nvPr/>
        </p:nvSpPr>
        <p:spPr>
          <a:xfrm>
            <a:off x="2171233" y="4740118"/>
            <a:ext cx="14598861" cy="389255"/>
          </a:xfrm>
          <a:prstGeom prst="rect">
            <a:avLst/>
          </a:prstGeom>
        </p:spPr>
        <p:txBody>
          <a:bodyPr lIns="0" tIns="0" rIns="0" bIns="0" rtlCol="0" anchor="t">
            <a:spAutoFit/>
          </a:bodyPr>
          <a:lstStyle/>
          <a:p>
            <a:pPr algn="just">
              <a:lnSpc>
                <a:spcPts val="3219"/>
              </a:lnSpc>
            </a:pPr>
            <a:r>
              <a:rPr lang="en-US" sz="2299">
                <a:solidFill>
                  <a:srgbClr val="000000"/>
                </a:solidFill>
                <a:latin typeface="Canva Sans Medium"/>
              </a:rPr>
              <a:t>Whereas, the monthly EPS calculation on the actual salary is as follows:</a:t>
            </a:r>
          </a:p>
        </p:txBody>
      </p:sp>
      <p:sp>
        <p:nvSpPr>
          <p:cNvPr id="11" name="TextBox 11"/>
          <p:cNvSpPr txBox="1"/>
          <p:nvPr/>
        </p:nvSpPr>
        <p:spPr>
          <a:xfrm>
            <a:off x="2171233" y="7415446"/>
            <a:ext cx="12234918" cy="961802"/>
          </a:xfrm>
          <a:prstGeom prst="rect">
            <a:avLst/>
          </a:prstGeom>
        </p:spPr>
        <p:txBody>
          <a:bodyPr lIns="0" tIns="0" rIns="0" bIns="0" rtlCol="0" anchor="t">
            <a:spAutoFit/>
          </a:bodyPr>
          <a:lstStyle/>
          <a:p>
            <a:pPr algn="just">
              <a:lnSpc>
                <a:spcPts val="2514"/>
              </a:lnSpc>
            </a:pPr>
            <a:r>
              <a:rPr lang="en-US" sz="1796" dirty="0">
                <a:solidFill>
                  <a:srgbClr val="000000"/>
                </a:solidFill>
                <a:latin typeface="Canva Sans Medium"/>
              </a:rPr>
              <a:t>Thus, you will get more monthly EPS contribution when you file a joint option since it is contributed on your actual salary. When you apply for a higher pension, the extra amount, i.e. 7,080/8240 (1,250-8,330/9490), will be transferred from the employee’s EPF to EPS for the entire service period (i.e., date of joining the employment till the retirement date).</a:t>
            </a:r>
          </a:p>
        </p:txBody>
      </p:sp>
      <p:sp>
        <p:nvSpPr>
          <p:cNvPr id="13" name="Rectangle 12"/>
          <p:cNvSpPr/>
          <p:nvPr/>
        </p:nvSpPr>
        <p:spPr>
          <a:xfrm>
            <a:off x="7696200" y="6591300"/>
            <a:ext cx="990600" cy="23680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9490</a:t>
            </a:r>
          </a:p>
        </p:txBody>
      </p:sp>
      <p:sp>
        <p:nvSpPr>
          <p:cNvPr id="14" name="TextBox 13"/>
          <p:cNvSpPr txBox="1"/>
          <p:nvPr/>
        </p:nvSpPr>
        <p:spPr>
          <a:xfrm>
            <a:off x="9067800" y="6591300"/>
            <a:ext cx="2259658" cy="369332"/>
          </a:xfrm>
          <a:prstGeom prst="rect">
            <a:avLst/>
          </a:prstGeom>
          <a:noFill/>
        </p:spPr>
        <p:txBody>
          <a:bodyPr wrap="none" rtlCol="0">
            <a:spAutoFit/>
          </a:bodyPr>
          <a:lstStyle/>
          <a:p>
            <a:r>
              <a:rPr lang="en-US" dirty="0"/>
              <a:t>(01-09-2014 onwards)</a:t>
            </a:r>
          </a:p>
        </p:txBody>
      </p:sp>
      <p:sp>
        <p:nvSpPr>
          <p:cNvPr id="16" name="TextBox 15"/>
          <p:cNvSpPr txBox="1"/>
          <p:nvPr/>
        </p:nvSpPr>
        <p:spPr>
          <a:xfrm>
            <a:off x="7848600" y="6210300"/>
            <a:ext cx="652743" cy="369332"/>
          </a:xfrm>
          <a:prstGeom prst="rect">
            <a:avLst/>
          </a:prstGeom>
          <a:noFill/>
        </p:spPr>
        <p:txBody>
          <a:bodyPr wrap="none" rtlCol="0">
            <a:spAutoFit/>
          </a:bodyPr>
          <a:lstStyle/>
          <a:p>
            <a:r>
              <a:rPr lang="en-US" dirty="0"/>
              <a:t>8330</a:t>
            </a:r>
          </a:p>
        </p:txBody>
      </p:sp>
      <p:sp>
        <p:nvSpPr>
          <p:cNvPr id="17" name="TextBox 16"/>
          <p:cNvSpPr txBox="1"/>
          <p:nvPr/>
        </p:nvSpPr>
        <p:spPr>
          <a:xfrm>
            <a:off x="9144000" y="6286500"/>
            <a:ext cx="2001830" cy="369332"/>
          </a:xfrm>
          <a:prstGeom prst="rect">
            <a:avLst/>
          </a:prstGeom>
          <a:noFill/>
        </p:spPr>
        <p:txBody>
          <a:bodyPr wrap="none" rtlCol="0">
            <a:spAutoFit/>
          </a:bodyPr>
          <a:lstStyle/>
          <a:p>
            <a:r>
              <a:rPr lang="en-US" dirty="0"/>
              <a:t>( up to 31-08-2014)</a:t>
            </a:r>
          </a:p>
        </p:txBody>
      </p:sp>
    </p:spTree>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659121">
            <a:off x="-3932407" y="6856528"/>
            <a:ext cx="7629294" cy="782856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16048">
            <a:off x="12359325" y="-465667"/>
            <a:ext cx="10749463" cy="2687366"/>
          </a:xfrm>
          <a:prstGeom prst="rect">
            <a:avLst/>
          </a:prstGeom>
        </p:spPr>
      </p:pic>
      <p:pic>
        <p:nvPicPr>
          <p:cNvPr id="4" name="Picture 4"/>
          <p:cNvPicPr>
            <a:picLocks noChangeAspect="1"/>
          </p:cNvPicPr>
          <p:nvPr/>
        </p:nvPicPr>
        <p:blipFill>
          <a:blip r:embed="rId6"/>
          <a:srcRect/>
          <a:stretch>
            <a:fillRect/>
          </a:stretch>
        </p:blipFill>
        <p:spPr>
          <a:xfrm>
            <a:off x="2157371" y="148638"/>
            <a:ext cx="1551356" cy="1551356"/>
          </a:xfrm>
          <a:prstGeom prst="rect">
            <a:avLst/>
          </a:prstGeom>
        </p:spPr>
      </p:pic>
      <p:pic>
        <p:nvPicPr>
          <p:cNvPr id="5" name="Picture 5"/>
          <p:cNvPicPr>
            <a:picLocks noChangeAspect="1"/>
          </p:cNvPicPr>
          <p:nvPr/>
        </p:nvPicPr>
        <p:blipFill>
          <a:blip r:embed="rId7" cstate="print"/>
          <a:srcRect l="2030" r="1039" b="1874"/>
          <a:stretch>
            <a:fillRect/>
          </a:stretch>
        </p:blipFill>
        <p:spPr>
          <a:xfrm>
            <a:off x="14650303" y="182236"/>
            <a:ext cx="970315" cy="1484161"/>
          </a:xfrm>
          <a:prstGeom prst="rect">
            <a:avLst/>
          </a:prstGeom>
        </p:spPr>
      </p:pic>
      <p:sp>
        <p:nvSpPr>
          <p:cNvPr id="6" name="TextBox 6"/>
          <p:cNvSpPr txBox="1"/>
          <p:nvPr/>
        </p:nvSpPr>
        <p:spPr>
          <a:xfrm>
            <a:off x="3848175" y="448410"/>
            <a:ext cx="10391325" cy="613410"/>
          </a:xfrm>
          <a:prstGeom prst="rect">
            <a:avLst/>
          </a:prstGeom>
        </p:spPr>
        <p:txBody>
          <a:bodyPr lIns="0" tIns="0" rIns="0" bIns="0" rtlCol="0" anchor="t">
            <a:spAutoFit/>
          </a:bodyPr>
          <a:lstStyle/>
          <a:p>
            <a:pPr algn="ctr">
              <a:lnSpc>
                <a:spcPts val="5040"/>
              </a:lnSpc>
            </a:pPr>
            <a:r>
              <a:rPr lang="en-US" sz="3600" u="sng">
                <a:solidFill>
                  <a:srgbClr val="000000"/>
                </a:solidFill>
                <a:latin typeface="Canva Sans Bold"/>
              </a:rPr>
              <a:t>Frequently Asked Questions</a:t>
            </a:r>
          </a:p>
        </p:txBody>
      </p:sp>
      <p:sp>
        <p:nvSpPr>
          <p:cNvPr id="7" name="TextBox 7"/>
          <p:cNvSpPr txBox="1"/>
          <p:nvPr/>
        </p:nvSpPr>
        <p:spPr>
          <a:xfrm>
            <a:off x="1710566" y="2067658"/>
            <a:ext cx="15045666" cy="6783908"/>
          </a:xfrm>
          <a:prstGeom prst="rect">
            <a:avLst/>
          </a:prstGeom>
        </p:spPr>
        <p:txBody>
          <a:bodyPr lIns="0" tIns="0" rIns="0" bIns="0" rtlCol="0" anchor="t">
            <a:spAutoFit/>
          </a:bodyPr>
          <a:lstStyle/>
          <a:p>
            <a:pPr algn="just">
              <a:lnSpc>
                <a:spcPts val="2939"/>
              </a:lnSpc>
            </a:pPr>
            <a:r>
              <a:rPr lang="en-US" sz="2099" dirty="0">
                <a:solidFill>
                  <a:srgbClr val="000000"/>
                </a:solidFill>
                <a:latin typeface="Canva Sans Bold"/>
              </a:rPr>
              <a:t>How to get a higher pension from EPFO?</a:t>
            </a:r>
          </a:p>
          <a:p>
            <a:pPr algn="just">
              <a:lnSpc>
                <a:spcPts val="2939"/>
              </a:lnSpc>
            </a:pPr>
            <a:r>
              <a:rPr lang="en-US" sz="2099" dirty="0">
                <a:solidFill>
                  <a:srgbClr val="000000"/>
                </a:solidFill>
                <a:latin typeface="Canva Sans"/>
              </a:rPr>
              <a:t>Eligible employees should submit the joint claim or higher pension claim application to the concerned regional PF         commissioners to get a higher pension.</a:t>
            </a:r>
          </a:p>
          <a:p>
            <a:pPr algn="just">
              <a:lnSpc>
                <a:spcPts val="2939"/>
              </a:lnSpc>
            </a:pPr>
            <a:endParaRPr lang="en-US" sz="2099" dirty="0">
              <a:solidFill>
                <a:srgbClr val="000000"/>
              </a:solidFill>
              <a:latin typeface="Canva Sans"/>
            </a:endParaRPr>
          </a:p>
          <a:p>
            <a:pPr algn="just">
              <a:lnSpc>
                <a:spcPts val="2939"/>
              </a:lnSpc>
            </a:pPr>
            <a:r>
              <a:rPr lang="en-US" sz="2099" dirty="0">
                <a:solidFill>
                  <a:srgbClr val="000000"/>
                </a:solidFill>
                <a:latin typeface="Canva Sans Bold"/>
              </a:rPr>
              <a:t>How to opt for a higher pension in EPFO?</a:t>
            </a:r>
          </a:p>
          <a:p>
            <a:pPr algn="just">
              <a:lnSpc>
                <a:spcPts val="2939"/>
              </a:lnSpc>
            </a:pPr>
            <a:r>
              <a:rPr lang="en-US" sz="2099" dirty="0">
                <a:solidFill>
                  <a:srgbClr val="000000"/>
                </a:solidFill>
                <a:latin typeface="Canva Sans"/>
              </a:rPr>
              <a:t>Eligible Employees who are members of the EPS-95 and are in service/retired after 01/09/2014 can opt for a higher pension by filing a joint option application enabled in member login and submit it before 26/06/2023.</a:t>
            </a:r>
          </a:p>
          <a:p>
            <a:pPr algn="just">
              <a:lnSpc>
                <a:spcPts val="2939"/>
              </a:lnSpc>
            </a:pPr>
            <a:endParaRPr lang="en-US" sz="2099" dirty="0">
              <a:solidFill>
                <a:srgbClr val="000000"/>
              </a:solidFill>
              <a:latin typeface="Canva Sans"/>
            </a:endParaRPr>
          </a:p>
          <a:p>
            <a:pPr algn="just">
              <a:lnSpc>
                <a:spcPts val="3499"/>
              </a:lnSpc>
            </a:pPr>
            <a:r>
              <a:rPr lang="en-US" sz="2400" dirty="0">
                <a:solidFill>
                  <a:srgbClr val="000000"/>
                </a:solidFill>
                <a:latin typeface="Canva Sans Bold"/>
              </a:rPr>
              <a:t>Is the higher pension scheme beneficial?</a:t>
            </a:r>
          </a:p>
          <a:p>
            <a:pPr algn="just">
              <a:lnSpc>
                <a:spcPts val="3499"/>
              </a:lnSpc>
            </a:pPr>
            <a:r>
              <a:rPr lang="en-US" sz="2400" dirty="0">
                <a:solidFill>
                  <a:srgbClr val="000000"/>
                </a:solidFill>
                <a:latin typeface="Canva Sans"/>
              </a:rPr>
              <a:t>It benefits individuals who want a higher monthly pension but do not require a huge lump sum upon retirement. The higher pension contribution will increase the monthly pension amount but reduce the EPF lump sum given to an employee upon retirement. Thus, individuals who have other investments and will receive a lump sum upon its maturity can opt for the higher pension scheme. However, the monthly pension is taxable, but the </a:t>
            </a:r>
            <a:r>
              <a:rPr lang="en-US" sz="2400" dirty="0" err="1">
                <a:solidFill>
                  <a:srgbClr val="000000"/>
                </a:solidFill>
                <a:latin typeface="Canva Sans"/>
              </a:rPr>
              <a:t>lumpsum</a:t>
            </a:r>
            <a:r>
              <a:rPr lang="en-US" sz="2400" dirty="0">
                <a:solidFill>
                  <a:srgbClr val="000000"/>
                </a:solidFill>
                <a:latin typeface="Canva Sans"/>
              </a:rPr>
              <a:t> EPF amount given after retirement is tax-exempt.</a:t>
            </a:r>
          </a:p>
          <a:p>
            <a:pPr algn="just">
              <a:lnSpc>
                <a:spcPts val="2939"/>
              </a:lnSpc>
            </a:pPr>
            <a:endParaRPr lang="en-US" sz="2099" dirty="0">
              <a:solidFill>
                <a:srgbClr val="000000"/>
              </a:solidFill>
              <a:latin typeface="Canva Sans"/>
            </a:endParaRPr>
          </a:p>
          <a:p>
            <a:pPr algn="just">
              <a:lnSpc>
                <a:spcPts val="2939"/>
              </a:lnSpc>
            </a:pPr>
            <a:r>
              <a:rPr lang="en-US" sz="3200" b="1" dirty="0">
                <a:solidFill>
                  <a:srgbClr val="FF0000"/>
                </a:solidFill>
                <a:latin typeface="Canva Sans"/>
              </a:rPr>
              <a:t>           </a:t>
            </a:r>
            <a:r>
              <a:rPr lang="en-US" sz="2800" b="1" dirty="0">
                <a:solidFill>
                  <a:srgbClr val="FF0000"/>
                </a:solidFill>
                <a:latin typeface="Canva Sans"/>
              </a:rPr>
              <a:t>The method of calculation and quantum of pension will  be communicated in due   	course to the members on receipt of SOP from head office.   </a:t>
            </a:r>
            <a:endParaRPr lang="en-US" sz="3200" b="1" dirty="0">
              <a:solidFill>
                <a:srgbClr val="FF0000"/>
              </a:solidFill>
              <a:latin typeface="Canva Sans"/>
            </a:endParaRPr>
          </a:p>
        </p:txBody>
      </p:sp>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1875" b="21875"/>
          <a:stretch>
            <a:fillRect/>
          </a:stretch>
        </p:blipFill>
        <p:spPr>
          <a:xfrm flipH="1" flipV="1">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80377">
            <a:off x="9407140" y="-9309963"/>
            <a:ext cx="24036383" cy="24664199"/>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4254153" y="7476061"/>
            <a:ext cx="11881594" cy="3564478"/>
          </a:xfrm>
          <a:prstGeom prst="rect">
            <a:avLst/>
          </a:prstGeom>
        </p:spPr>
      </p:pic>
      <p:pic>
        <p:nvPicPr>
          <p:cNvPr id="5" name="Picture 5"/>
          <p:cNvPicPr>
            <a:picLocks noChangeAspect="1"/>
          </p:cNvPicPr>
          <p:nvPr/>
        </p:nvPicPr>
        <p:blipFill>
          <a:blip r:embed="rId7"/>
          <a:srcRect/>
          <a:stretch>
            <a:fillRect/>
          </a:stretch>
        </p:blipFill>
        <p:spPr>
          <a:xfrm>
            <a:off x="14118875" y="3690130"/>
            <a:ext cx="3313756" cy="3313756"/>
          </a:xfrm>
          <a:prstGeom prst="rect">
            <a:avLst/>
          </a:prstGeom>
        </p:spPr>
      </p:pic>
      <p:sp>
        <p:nvSpPr>
          <p:cNvPr id="6" name="TextBox 6"/>
          <p:cNvSpPr txBox="1"/>
          <p:nvPr/>
        </p:nvSpPr>
        <p:spPr>
          <a:xfrm>
            <a:off x="1686644" y="5675869"/>
            <a:ext cx="6065708" cy="546243"/>
          </a:xfrm>
          <a:prstGeom prst="rect">
            <a:avLst/>
          </a:prstGeom>
        </p:spPr>
        <p:txBody>
          <a:bodyPr lIns="0" tIns="0" rIns="0" bIns="0" rtlCol="0" anchor="t">
            <a:spAutoFit/>
          </a:bodyPr>
          <a:lstStyle/>
          <a:p>
            <a:pPr marL="0" lvl="0" indent="0">
              <a:lnSpc>
                <a:spcPts val="4542"/>
              </a:lnSpc>
              <a:spcBef>
                <a:spcPct val="0"/>
              </a:spcBef>
            </a:pPr>
            <a:r>
              <a:rPr lang="en-US" sz="3244">
                <a:solidFill>
                  <a:srgbClr val="000000"/>
                </a:solidFill>
                <a:latin typeface="DM Sans Italics"/>
              </a:rPr>
              <a:t>RO RR NAGAR, BANGALORE</a:t>
            </a:r>
          </a:p>
        </p:txBody>
      </p:sp>
      <p:sp>
        <p:nvSpPr>
          <p:cNvPr id="7" name="TextBox 7"/>
          <p:cNvSpPr txBox="1"/>
          <p:nvPr/>
        </p:nvSpPr>
        <p:spPr>
          <a:xfrm>
            <a:off x="1561733" y="2105045"/>
            <a:ext cx="8097687" cy="3241963"/>
          </a:xfrm>
          <a:prstGeom prst="rect">
            <a:avLst/>
          </a:prstGeom>
        </p:spPr>
        <p:txBody>
          <a:bodyPr lIns="0" tIns="0" rIns="0" bIns="0" rtlCol="0" anchor="t">
            <a:spAutoFit/>
          </a:bodyPr>
          <a:lstStyle/>
          <a:p>
            <a:pPr marL="0" lvl="0" indent="0">
              <a:lnSpc>
                <a:spcPts val="13015"/>
              </a:lnSpc>
              <a:spcBef>
                <a:spcPct val="0"/>
              </a:spcBef>
            </a:pPr>
            <a:r>
              <a:rPr lang="en-US" sz="9431" spc="924">
                <a:solidFill>
                  <a:srgbClr val="231F20"/>
                </a:solidFill>
                <a:latin typeface="Oswald Bold"/>
              </a:rPr>
              <a:t>THANK'S FOR WATCHING</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2480</Words>
  <Application>Microsoft Office PowerPoint</Application>
  <PresentationFormat>Custom</PresentationFormat>
  <Paragraphs>129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Office RR Nagar</dc:title>
  <dc:creator>HPC</dc:creator>
  <cp:lastModifiedBy>sukumar@s2m.in</cp:lastModifiedBy>
  <cp:revision>15</cp:revision>
  <dcterms:created xsi:type="dcterms:W3CDTF">2006-08-16T00:00:00Z</dcterms:created>
  <dcterms:modified xsi:type="dcterms:W3CDTF">2023-06-30T13:29:19Z</dcterms:modified>
  <dc:identifier>DAFj_oxR81I</dc:identifier>
</cp:coreProperties>
</file>